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8" r:id="rId3"/>
    <p:sldId id="260" r:id="rId4"/>
    <p:sldId id="262" r:id="rId5"/>
    <p:sldId id="263" r:id="rId6"/>
    <p:sldId id="303" r:id="rId7"/>
    <p:sldId id="342" r:id="rId8"/>
    <p:sldId id="386" r:id="rId9"/>
    <p:sldId id="279" r:id="rId10"/>
    <p:sldId id="324" r:id="rId11"/>
    <p:sldId id="266" r:id="rId12"/>
    <p:sldId id="272" r:id="rId13"/>
    <p:sldId id="290" r:id="rId14"/>
    <p:sldId id="280" r:id="rId15"/>
    <p:sldId id="281" r:id="rId16"/>
    <p:sldId id="325" r:id="rId17"/>
    <p:sldId id="282" r:id="rId18"/>
    <p:sldId id="276" r:id="rId19"/>
    <p:sldId id="361" r:id="rId20"/>
    <p:sldId id="363" r:id="rId21"/>
    <p:sldId id="364" r:id="rId22"/>
    <p:sldId id="365" r:id="rId23"/>
    <p:sldId id="366" r:id="rId24"/>
    <p:sldId id="326" r:id="rId25"/>
    <p:sldId id="378" r:id="rId26"/>
    <p:sldId id="387" r:id="rId27"/>
    <p:sldId id="389" r:id="rId28"/>
    <p:sldId id="328" r:id="rId29"/>
    <p:sldId id="287" r:id="rId30"/>
    <p:sldId id="284" r:id="rId31"/>
    <p:sldId id="329" r:id="rId32"/>
    <p:sldId id="367" r:id="rId33"/>
    <p:sldId id="289" r:id="rId34"/>
    <p:sldId id="331" r:id="rId35"/>
  </p:sldIdLst>
  <p:sldSz cx="12192000" cy="6858000"/>
  <p:notesSz cx="6858000" cy="9144000"/>
  <p:embeddedFontLst>
    <p:embeddedFont>
      <p:font typeface="华文琥珀" charset="-122"/>
      <p:regular r:id="rId40"/>
    </p:embeddedFont>
    <p:embeddedFont>
      <p:font typeface="微软雅黑" charset="-122"/>
      <p:regular r:id="rId41"/>
      <p:bold r:id="rId42"/>
    </p:embeddedFont>
    <p:embeddedFont>
      <p:font typeface="楷体" pitchFamily="49" charset="-122"/>
      <p:regular r:id="rId43"/>
    </p:embeddedFont>
    <p:embeddedFont>
      <p:font typeface="Calibri" charset="0"/>
      <p:regular r:id="rId44"/>
      <p:bold r:id="rId45"/>
    </p:embeddedFont>
    <p:embeddedFont>
      <p:font typeface="黑体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472D1"/>
    <a:srgbClr val="FCE503"/>
    <a:srgbClr val="F9D003"/>
    <a:srgbClr val="00B0F0"/>
    <a:srgbClr val="F7CF04"/>
    <a:srgbClr val="F8CF03"/>
    <a:srgbClr val="0488D2"/>
    <a:srgbClr val="F7CF03"/>
    <a:srgbClr val="FDE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8" y="72"/>
      </p:cViewPr>
      <p:guideLst>
        <p:guide orient="horz" pos="2178"/>
        <p:guide pos="3592"/>
        <p:guide pos="2668"/>
        <p:guide orient="horz" pos="2944"/>
        <p:guide orient="horz" pos="3166"/>
        <p:guide orient="horz" pos="3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66973928"/>
        <c:axId val="466975104"/>
      </c:lineChart>
      <c:catAx>
        <c:axId val="46697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/>
                </a:solidFill>
                <a:latin typeface="LS" panose="02000303000000000000" pitchFamily="50" charset="0"/>
                <a:ea typeface="+mn-ea"/>
                <a:cs typeface="+mn-cs"/>
              </a:defRPr>
            </a:pPr>
          </a:p>
        </c:txPr>
        <c:crossAx val="466975104"/>
        <c:crosses val="autoZero"/>
        <c:auto val="1"/>
        <c:lblAlgn val="ctr"/>
        <c:lblOffset val="100"/>
        <c:noMultiLvlLbl val="0"/>
      </c:catAx>
      <c:valAx>
        <c:axId val="46697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697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E72F4-B39C-4AD5-A123-A8D2A1A405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E4144-8B4B-49FC-A483-ACBE8E8AD4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en-US" altLang="en-US" smtClean="0"/>
            </a:fld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AC81F-4DC4-4EA9-B273-A0A9BF5C70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E9313-948D-481E-A8A2-2D4CC2EFF6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hdphoto1.wdp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>
            <a:spLocks noChangeAspect="1"/>
          </p:cNvSpPr>
          <p:nvPr/>
        </p:nvSpPr>
        <p:spPr>
          <a:xfrm>
            <a:off x="1782445" y="2171700"/>
            <a:ext cx="7602220" cy="2666365"/>
          </a:xfrm>
          <a:custGeom>
            <a:avLst/>
            <a:gdLst>
              <a:gd name="connsiteX0" fmla="*/ 205270 w 5850182"/>
              <a:gd name="connsiteY0" fmla="*/ 214415 h 2052000"/>
              <a:gd name="connsiteX1" fmla="*/ 205270 w 5850182"/>
              <a:gd name="connsiteY1" fmla="*/ 1837585 h 2052000"/>
              <a:gd name="connsiteX2" fmla="*/ 5644912 w 5850182"/>
              <a:gd name="connsiteY2" fmla="*/ 1837585 h 2052000"/>
              <a:gd name="connsiteX3" fmla="*/ 5644912 w 5850182"/>
              <a:gd name="connsiteY3" fmla="*/ 214415 h 2052000"/>
              <a:gd name="connsiteX4" fmla="*/ 0 w 5850182"/>
              <a:gd name="connsiteY4" fmla="*/ 0 h 2052000"/>
              <a:gd name="connsiteX5" fmla="*/ 5850182 w 5850182"/>
              <a:gd name="connsiteY5" fmla="*/ 0 h 2052000"/>
              <a:gd name="connsiteX6" fmla="*/ 5850182 w 5850182"/>
              <a:gd name="connsiteY6" fmla="*/ 2052000 h 2052000"/>
              <a:gd name="connsiteX7" fmla="*/ 0 w 5850182"/>
              <a:gd name="connsiteY7" fmla="*/ 2052000 h 20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0182" h="2052000">
                <a:moveTo>
                  <a:pt x="205270" y="214415"/>
                </a:moveTo>
                <a:lnTo>
                  <a:pt x="205270" y="1837585"/>
                </a:lnTo>
                <a:lnTo>
                  <a:pt x="5644912" y="1837585"/>
                </a:lnTo>
                <a:lnTo>
                  <a:pt x="5644912" y="214415"/>
                </a:lnTo>
                <a:close/>
                <a:moveTo>
                  <a:pt x="0" y="0"/>
                </a:moveTo>
                <a:lnTo>
                  <a:pt x="5850182" y="0"/>
                </a:lnTo>
                <a:lnTo>
                  <a:pt x="5850182" y="2052000"/>
                </a:lnTo>
                <a:lnTo>
                  <a:pt x="0" y="2052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5768" y="3158685"/>
            <a:ext cx="65328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dirty="0">
                <a:solidFill>
                  <a:schemeClr val="tx1"/>
                </a:solidFill>
                <a:latin typeface="华文琥珀" charset="-122"/>
                <a:ea typeface="华文琥珀" charset="-122"/>
              </a:rPr>
              <a:t>前端就业方向及入离职</a:t>
            </a:r>
            <a:endParaRPr lang="zh-CN" altLang="en-US" sz="5000" dirty="0">
              <a:solidFill>
                <a:schemeClr val="tx1"/>
              </a:solidFill>
              <a:latin typeface="华文琥珀" charset="-122"/>
              <a:ea typeface="华文琥珀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32675" y="5803900"/>
            <a:ext cx="5083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LS" panose="02000303000000000000" pitchFamily="50" charset="0"/>
              </a:rPr>
              <a:t>就业讲师：黄锦妃</a:t>
            </a:r>
            <a:endParaRPr lang="zh-CN" altLang="en-US" sz="2000" dirty="0">
              <a:solidFill>
                <a:schemeClr val="tx1"/>
              </a:solidFill>
              <a:latin typeface="LS" panose="02000303000000000000" pitchFamily="50" charset="0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</a:rPr>
              <a:t> 联系方式：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cs typeface="+mn-ea"/>
              </a:rPr>
              <a:t>13707882950</a:t>
            </a:r>
            <a:endParaRPr lang="en-US" altLang="zh-CN" sz="20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11" name="图片 10" descr="公司logo (2017052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18110"/>
            <a:ext cx="2595880" cy="649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/>
          <a:srcRect l="20127" t="31711" r="12155" b="13508"/>
          <a:stretch>
            <a:fillRect/>
          </a:stretch>
        </p:blipFill>
        <p:spPr>
          <a:xfrm>
            <a:off x="10145913" y="-290104"/>
            <a:ext cx="1819470" cy="2612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00" y="2880000"/>
            <a:ext cx="4608000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00" y="0"/>
            <a:ext cx="4608000" cy="28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000"/>
            <a:ext cx="9216000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0" y="0"/>
            <a:ext cx="4608000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8000" cy="288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18440" y="0"/>
            <a:ext cx="1241044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60000"/>
                </a:schemeClr>
              </a:gs>
              <a:gs pos="29000">
                <a:schemeClr val="tx1">
                  <a:lumMod val="50000"/>
                  <a:lumOff val="50000"/>
                  <a:alpha val="80000"/>
                </a:schemeClr>
              </a:gs>
              <a:gs pos="85000">
                <a:srgbClr val="0472D1">
                  <a:alpha val="94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05937" y="244088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职业发展</a:t>
            </a:r>
            <a:endParaRPr lang="zh-CN" altLang="en-US" sz="4000" dirty="0">
              <a:solidFill>
                <a:srgbClr val="F7CF03">
                  <a:alpha val="80000"/>
                </a:srgbClr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94765" y="1597660"/>
            <a:ext cx="20180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300" b="1" dirty="0">
                <a:latin typeface="Arial" pitchFamily="34" charset="0"/>
                <a:sym typeface="+mn-ea"/>
              </a:rPr>
              <a:t>管理方向</a:t>
            </a:r>
            <a:endParaRPr lang="zh-CN" altLang="en-US" sz="2300" b="1" dirty="0">
              <a:latin typeface="Arial" pitchFamily="34" charset="0"/>
            </a:endParaRPr>
          </a:p>
          <a:p>
            <a:pPr algn="l"/>
            <a:endParaRPr lang="zh-CN" altLang="en-US" sz="2300" dirty="0">
              <a:solidFill>
                <a:srgbClr val="F7CF03">
                  <a:alpha val="80000"/>
                </a:srgbClr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10251" name="文本框 10251"/>
          <p:cNvSpPr txBox="1"/>
          <p:nvPr/>
        </p:nvSpPr>
        <p:spPr>
          <a:xfrm flipH="1">
            <a:off x="8827453" y="1774825"/>
            <a:ext cx="1439862" cy="445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300" b="1" dirty="0">
                <a:latin typeface="Arial" pitchFamily="34" charset="0"/>
              </a:rPr>
              <a:t>技术方向</a:t>
            </a:r>
            <a:endParaRPr lang="zh-CN" altLang="en-US" sz="2300" b="1" dirty="0">
              <a:latin typeface="Arial" pitchFamily="34" charset="0"/>
            </a:endParaRPr>
          </a:p>
        </p:txBody>
      </p:sp>
      <p:sp>
        <p:nvSpPr>
          <p:cNvPr id="10248" name="立方体 10248"/>
          <p:cNvSpPr/>
          <p:nvPr/>
        </p:nvSpPr>
        <p:spPr>
          <a:xfrm>
            <a:off x="3542665" y="5089525"/>
            <a:ext cx="4248150" cy="1368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en-US" altLang="zh-CN" b="1" dirty="0">
                <a:latin typeface="Arial" pitchFamily="34" charset="0"/>
              </a:rPr>
              <a:t>Web</a:t>
            </a:r>
            <a:r>
              <a:rPr lang="zh-CN" altLang="en-US" b="1" dirty="0">
                <a:latin typeface="Arial" pitchFamily="34" charset="0"/>
              </a:rPr>
              <a:t>前端工程师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10247" name="立方体 10246"/>
          <p:cNvSpPr/>
          <p:nvPr/>
        </p:nvSpPr>
        <p:spPr>
          <a:xfrm rot="-5400000">
            <a:off x="2627948" y="3517265"/>
            <a:ext cx="1582737" cy="23780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noFill/>
          </a:ln>
        </p:spPr>
        <p:txBody>
          <a:bodyPr vert="eaVert" wrap="none" anchor="ctr"/>
          <a:p>
            <a:pPr algn="ctr"/>
            <a:r>
              <a:rPr lang="zh-CN" altLang="en-US" b="1" dirty="0">
                <a:latin typeface="Arial" pitchFamily="34" charset="0"/>
              </a:rPr>
              <a:t>项目经理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10252" name="立方体 12"/>
          <p:cNvSpPr/>
          <p:nvPr/>
        </p:nvSpPr>
        <p:spPr>
          <a:xfrm rot="-5400000">
            <a:off x="1490028" y="1993265"/>
            <a:ext cx="1727200" cy="23780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noFill/>
          </a:ln>
        </p:spPr>
        <p:txBody>
          <a:bodyPr vert="eaVert" wrap="none" anchor="ctr"/>
          <a:p>
            <a:pPr algn="ctr"/>
            <a:r>
              <a:rPr lang="zh-CN" altLang="en-US" b="1" dirty="0">
                <a:latin typeface="Arial" pitchFamily="34" charset="0"/>
              </a:rPr>
              <a:t>项目总监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10249" name="立方体 10249"/>
          <p:cNvSpPr/>
          <p:nvPr/>
        </p:nvSpPr>
        <p:spPr>
          <a:xfrm>
            <a:off x="6448425" y="3569335"/>
            <a:ext cx="2663825" cy="172878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dirty="0">
                <a:latin typeface="Arial" pitchFamily="34" charset="0"/>
              </a:rPr>
              <a:t>高级</a:t>
            </a:r>
            <a:r>
              <a:rPr lang="en-US" altLang="zh-CN" b="1" dirty="0">
                <a:latin typeface="Arial" pitchFamily="34" charset="0"/>
              </a:rPr>
              <a:t>Web</a:t>
            </a:r>
            <a:r>
              <a:rPr lang="zh-CN" altLang="en-US" b="1" dirty="0">
                <a:latin typeface="Arial" pitchFamily="34" charset="0"/>
              </a:rPr>
              <a:t>前端工程师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10253" name="立方体 10249"/>
          <p:cNvSpPr/>
          <p:nvPr/>
        </p:nvSpPr>
        <p:spPr>
          <a:xfrm>
            <a:off x="8010208" y="2636203"/>
            <a:ext cx="2592387" cy="15843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en-US" altLang="zh-CN" sz="2000" b="1" dirty="0">
                <a:latin typeface="Arial" pitchFamily="34" charset="0"/>
              </a:rPr>
              <a:t>CTO</a:t>
            </a:r>
            <a:endParaRPr lang="en-US" altLang="zh-CN" sz="2000" b="1" dirty="0">
              <a:latin typeface="Arial" pitchFamily="34" charset="0"/>
            </a:endParaRPr>
          </a:p>
          <a:p>
            <a:pPr algn="ctr"/>
            <a:r>
              <a:rPr lang="en-US" altLang="zh-CN" sz="2000" b="1" dirty="0">
                <a:latin typeface="Arial" pitchFamily="34" charset="0"/>
              </a:rPr>
              <a:t>(</a:t>
            </a:r>
            <a:r>
              <a:rPr lang="zh-CN" altLang="en-US" sz="2000" b="1" dirty="0">
                <a:latin typeface="Arial" pitchFamily="34" charset="0"/>
              </a:rPr>
              <a:t>首席技术官</a:t>
            </a:r>
            <a:r>
              <a:rPr lang="en-US" altLang="zh-CN" sz="2000" b="1" dirty="0">
                <a:latin typeface="Arial" pitchFamily="34" charset="0"/>
              </a:rPr>
              <a:t>)</a:t>
            </a:r>
            <a:endParaRPr lang="zh-CN" altLang="en-US" sz="2000" b="1" dirty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0"/>
          <a:stretch>
            <a:fillRect/>
          </a:stretch>
        </p:blipFill>
        <p:spPr>
          <a:xfrm>
            <a:off x="0" y="-253224"/>
            <a:ext cx="12192000" cy="500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52" b="53611" l="31302" r="78750">
                        <a14:foregroundMark x1="65625" y1="48333" x2="65625" y2="48333"/>
                        <a14:foregroundMark x1="62552" y1="48056" x2="62552" y2="48056"/>
                        <a14:foregroundMark x1="62448" y1="46111" x2="62448" y2="46111"/>
                        <a14:foregroundMark x1="64219" y1="47500" x2="64219" y2="47500"/>
                        <a14:foregroundMark x1="66250" y1="46574" x2="66250" y2="46574"/>
                        <a14:foregroundMark x1="66875" y1="45370" x2="66875" y2="45370"/>
                        <a14:foregroundMark x1="66042" y1="43611" x2="66042" y2="43611"/>
                        <a14:foregroundMark x1="66354" y1="42963" x2="66354" y2="42963"/>
                        <a14:foregroundMark x1="51510" y1="50093" x2="51510" y2="50093"/>
                        <a14:foregroundMark x1="65625" y1="51389" x2="65625" y2="51389"/>
                        <a14:foregroundMark x1="64844" y1="50833" x2="64844" y2="50833"/>
                        <a14:foregroundMark x1="67448" y1="48056" x2="67448" y2="48056"/>
                        <a14:foregroundMark x1="65417" y1="41019" x2="65417" y2="41019"/>
                        <a14:foregroundMark x1="66094" y1="41574" x2="66094" y2="41574"/>
                        <a14:foregroundMark x1="66875" y1="42500" x2="66875" y2="42500"/>
                        <a14:foregroundMark x1="67656" y1="44352" x2="67656" y2="44352"/>
                        <a14:foregroundMark x1="68698" y1="46481" x2="68698" y2="46481"/>
                        <a14:foregroundMark x1="68490" y1="43981" x2="68490" y2="43981"/>
                        <a14:foregroundMark x1="67813" y1="42222" x2="67813" y2="42222"/>
                        <a14:foregroundMark x1="69167" y1="44537" x2="69167" y2="44537"/>
                        <a14:backgroundMark x1="65781" y1="40185" x2="65781" y2="40185"/>
                        <a14:backgroundMark x1="67865" y1="42593" x2="67865" y2="42593"/>
                        <a14:backgroundMark x1="55260" y1="29630" x2="55260" y2="2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0" t="26678" r="21522" b="46644"/>
          <a:stretch>
            <a:fillRect/>
          </a:stretch>
        </p:blipFill>
        <p:spPr>
          <a:xfrm>
            <a:off x="3939953" y="1420832"/>
            <a:ext cx="5688574" cy="1674055"/>
          </a:xfrm>
          <a:custGeom>
            <a:avLst/>
            <a:gdLst>
              <a:gd name="connsiteX0" fmla="*/ 2588456 w 5205045"/>
              <a:gd name="connsiteY0" fmla="*/ 0 h 1674055"/>
              <a:gd name="connsiteX1" fmla="*/ 5205045 w 5205045"/>
              <a:gd name="connsiteY1" fmla="*/ 1674055 h 1674055"/>
              <a:gd name="connsiteX2" fmla="*/ 0 w 5205045"/>
              <a:gd name="connsiteY2" fmla="*/ 1420837 h 167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45" h="1674055">
                <a:moveTo>
                  <a:pt x="2588456" y="0"/>
                </a:moveTo>
                <a:lnTo>
                  <a:pt x="5205045" y="1674055"/>
                </a:lnTo>
                <a:lnTo>
                  <a:pt x="0" y="14208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>
            <a:off x="-140677" y="3661854"/>
            <a:ext cx="12492111" cy="3179298"/>
          </a:xfrm>
          <a:custGeom>
            <a:avLst/>
            <a:gdLst>
              <a:gd name="connsiteX0" fmla="*/ 0 w 12492111"/>
              <a:gd name="connsiteY0" fmla="*/ 1195753 h 3179298"/>
              <a:gd name="connsiteX1" fmla="*/ 1617785 w 12492111"/>
              <a:gd name="connsiteY1" fmla="*/ 0 h 3179298"/>
              <a:gd name="connsiteX2" fmla="*/ 3756074 w 12492111"/>
              <a:gd name="connsiteY2" fmla="*/ 1153550 h 3179298"/>
              <a:gd name="connsiteX3" fmla="*/ 4192172 w 12492111"/>
              <a:gd name="connsiteY3" fmla="*/ 844061 h 3179298"/>
              <a:gd name="connsiteX4" fmla="*/ 6006905 w 12492111"/>
              <a:gd name="connsiteY4" fmla="*/ 1139483 h 3179298"/>
              <a:gd name="connsiteX5" fmla="*/ 6949440 w 12492111"/>
              <a:gd name="connsiteY5" fmla="*/ 225083 h 3179298"/>
              <a:gd name="connsiteX6" fmla="*/ 8876714 w 12492111"/>
              <a:gd name="connsiteY6" fmla="*/ 1125415 h 3179298"/>
              <a:gd name="connsiteX7" fmla="*/ 9214339 w 12492111"/>
              <a:gd name="connsiteY7" fmla="*/ 14067 h 3179298"/>
              <a:gd name="connsiteX8" fmla="*/ 9903655 w 12492111"/>
              <a:gd name="connsiteY8" fmla="*/ 1125415 h 3179298"/>
              <a:gd name="connsiteX9" fmla="*/ 11479237 w 12492111"/>
              <a:gd name="connsiteY9" fmla="*/ 182880 h 3179298"/>
              <a:gd name="connsiteX10" fmla="*/ 12492111 w 12492111"/>
              <a:gd name="connsiteY10" fmla="*/ 1209821 h 3179298"/>
              <a:gd name="connsiteX11" fmla="*/ 12478043 w 12492111"/>
              <a:gd name="connsiteY11" fmla="*/ 3165230 h 3179298"/>
              <a:gd name="connsiteX12" fmla="*/ 42203 w 12492111"/>
              <a:gd name="connsiteY12" fmla="*/ 3179298 h 3179298"/>
              <a:gd name="connsiteX13" fmla="*/ 0 w 12492111"/>
              <a:gd name="connsiteY13" fmla="*/ 1195753 h 317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92111" h="3179298">
                <a:moveTo>
                  <a:pt x="0" y="1195753"/>
                </a:moveTo>
                <a:lnTo>
                  <a:pt x="1617785" y="0"/>
                </a:lnTo>
                <a:lnTo>
                  <a:pt x="3756074" y="1153550"/>
                </a:lnTo>
                <a:lnTo>
                  <a:pt x="4192172" y="844061"/>
                </a:lnTo>
                <a:lnTo>
                  <a:pt x="6006905" y="1139483"/>
                </a:lnTo>
                <a:lnTo>
                  <a:pt x="6949440" y="225083"/>
                </a:lnTo>
                <a:lnTo>
                  <a:pt x="8876714" y="1125415"/>
                </a:lnTo>
                <a:lnTo>
                  <a:pt x="9214339" y="14067"/>
                </a:lnTo>
                <a:lnTo>
                  <a:pt x="9903655" y="1125415"/>
                </a:lnTo>
                <a:lnTo>
                  <a:pt x="11479237" y="182880"/>
                </a:lnTo>
                <a:lnTo>
                  <a:pt x="12492111" y="1209821"/>
                </a:lnTo>
                <a:lnTo>
                  <a:pt x="12478043" y="3165230"/>
                </a:lnTo>
                <a:lnTo>
                  <a:pt x="42203" y="3179298"/>
                </a:lnTo>
                <a:lnTo>
                  <a:pt x="0" y="1195753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任意多边形 6"/>
          <p:cNvSpPr/>
          <p:nvPr/>
        </p:nvSpPr>
        <p:spPr>
          <a:xfrm>
            <a:off x="-208948" y="3886200"/>
            <a:ext cx="12609094" cy="3080084"/>
          </a:xfrm>
          <a:custGeom>
            <a:avLst/>
            <a:gdLst>
              <a:gd name="connsiteX0" fmla="*/ 24063 w 12609094"/>
              <a:gd name="connsiteY0" fmla="*/ 204537 h 3080084"/>
              <a:gd name="connsiteX1" fmla="*/ 3826042 w 12609094"/>
              <a:gd name="connsiteY1" fmla="*/ 0 h 3080084"/>
              <a:gd name="connsiteX2" fmla="*/ 7447547 w 12609094"/>
              <a:gd name="connsiteY2" fmla="*/ 541421 h 3080084"/>
              <a:gd name="connsiteX3" fmla="*/ 9841831 w 12609094"/>
              <a:gd name="connsiteY3" fmla="*/ 132347 h 3080084"/>
              <a:gd name="connsiteX4" fmla="*/ 12536905 w 12609094"/>
              <a:gd name="connsiteY4" fmla="*/ 481263 h 3080084"/>
              <a:gd name="connsiteX5" fmla="*/ 12609094 w 12609094"/>
              <a:gd name="connsiteY5" fmla="*/ 3080084 h 3080084"/>
              <a:gd name="connsiteX6" fmla="*/ 0 w 12609094"/>
              <a:gd name="connsiteY6" fmla="*/ 3043989 h 3080084"/>
              <a:gd name="connsiteX7" fmla="*/ 24063 w 12609094"/>
              <a:gd name="connsiteY7" fmla="*/ 204537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9094" h="3080084">
                <a:moveTo>
                  <a:pt x="24063" y="204537"/>
                </a:moveTo>
                <a:lnTo>
                  <a:pt x="3826042" y="0"/>
                </a:lnTo>
                <a:lnTo>
                  <a:pt x="7447547" y="541421"/>
                </a:lnTo>
                <a:lnTo>
                  <a:pt x="9841831" y="132347"/>
                </a:lnTo>
                <a:lnTo>
                  <a:pt x="12536905" y="481263"/>
                </a:lnTo>
                <a:lnTo>
                  <a:pt x="12609094" y="3080084"/>
                </a:lnTo>
                <a:lnTo>
                  <a:pt x="0" y="3043989"/>
                </a:lnTo>
                <a:cubicBezTo>
                  <a:pt x="4010" y="2101515"/>
                  <a:pt x="8021" y="1159042"/>
                  <a:pt x="24063" y="20453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87674" y="1927489"/>
            <a:ext cx="4366392" cy="1581330"/>
          </a:xfrm>
          <a:prstGeom prst="rect">
            <a:avLst/>
          </a:prstGeom>
          <a:noFill/>
          <a:ln w="117475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3896755" y="1899135"/>
            <a:ext cx="4712671" cy="1855209"/>
          </a:xfrm>
          <a:prstGeom prst="rect">
            <a:avLst/>
          </a:prstGeom>
          <a:noFill/>
          <a:ln w="44450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87780" y="1895811"/>
            <a:ext cx="30353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rPr>
              <a:t>        </a:t>
            </a:r>
            <a:endParaRPr lang="en-US" altLang="zh-CN" sz="3600" b="1" dirty="0">
              <a:solidFill>
                <a:schemeClr val="bg1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  <a:p>
            <a:r>
              <a:rPr lang="en-US" altLang="zh-CN" sz="3600" b="1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rPr>
              <a:t>        </a:t>
            </a:r>
            <a:r>
              <a:rPr lang="zh-CN" altLang="en-US" sz="3600" b="1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rPr>
              <a:t>职位搜索</a:t>
            </a:r>
            <a:endParaRPr lang="zh-CN" altLang="en-US" sz="3600" b="1" dirty="0">
              <a:solidFill>
                <a:schemeClr val="bg1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8360" y="4641215"/>
            <a:ext cx="2855595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前端工程师</a:t>
            </a:r>
            <a:endParaRPr kumimoji="0" lang="zh-CN" altLang="en-US" sz="2200" b="0" i="0" u="none" strike="noStrike" kern="1200" cap="none" spc="0" normalizeH="0" baseline="0" noProof="1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Web</a:t>
            </a:r>
            <a:r>
              <a:rPr lang="zh-CN" altLang="en-US" sz="220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前端</a:t>
            </a: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前端开发</a:t>
            </a: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lang="zh-CN" altLang="en-US" sz="22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601329" y="478302"/>
            <a:ext cx="1237957" cy="1111347"/>
          </a:xfrm>
          <a:custGeom>
            <a:avLst/>
            <a:gdLst>
              <a:gd name="connsiteX0" fmla="*/ 1237957 w 1237957"/>
              <a:gd name="connsiteY0" fmla="*/ 0 h 1111347"/>
              <a:gd name="connsiteX1" fmla="*/ 281354 w 1237957"/>
              <a:gd name="connsiteY1" fmla="*/ 351692 h 1111347"/>
              <a:gd name="connsiteX2" fmla="*/ 0 w 1237957"/>
              <a:gd name="connsiteY2" fmla="*/ 1111347 h 111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957" h="1111347">
                <a:moveTo>
                  <a:pt x="1237957" y="0"/>
                </a:moveTo>
                <a:lnTo>
                  <a:pt x="281354" y="351692"/>
                </a:lnTo>
                <a:lnTo>
                  <a:pt x="0" y="1111347"/>
                </a:lnTo>
              </a:path>
            </a:pathLst>
          </a:custGeom>
          <a:noFill/>
          <a:ln w="25400">
            <a:solidFill>
              <a:schemeClr val="bg1">
                <a:alpha val="7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8975188" y="1195754"/>
            <a:ext cx="1392701" cy="604911"/>
          </a:xfrm>
          <a:custGeom>
            <a:avLst/>
            <a:gdLst>
              <a:gd name="connsiteX0" fmla="*/ 0 w 1392701"/>
              <a:gd name="connsiteY0" fmla="*/ 70338 h 604911"/>
              <a:gd name="connsiteX1" fmla="*/ 886264 w 1392701"/>
              <a:gd name="connsiteY1" fmla="*/ 604911 h 604911"/>
              <a:gd name="connsiteX2" fmla="*/ 1392701 w 1392701"/>
              <a:gd name="connsiteY2" fmla="*/ 0 h 60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2701" h="604911">
                <a:moveTo>
                  <a:pt x="0" y="70338"/>
                </a:moveTo>
                <a:lnTo>
                  <a:pt x="886264" y="604911"/>
                </a:lnTo>
                <a:lnTo>
                  <a:pt x="1392701" y="0"/>
                </a:lnTo>
              </a:path>
            </a:pathLst>
          </a:custGeom>
          <a:noFill/>
          <a:ln w="25400">
            <a:solidFill>
              <a:schemeClr val="bg1">
                <a:alpha val="7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25415" y="1702191"/>
            <a:ext cx="647114" cy="1026941"/>
          </a:xfrm>
          <a:custGeom>
            <a:avLst/>
            <a:gdLst>
              <a:gd name="connsiteX0" fmla="*/ 647114 w 647114"/>
              <a:gd name="connsiteY0" fmla="*/ 0 h 1026941"/>
              <a:gd name="connsiteX1" fmla="*/ 0 w 647114"/>
              <a:gd name="connsiteY1" fmla="*/ 1026941 h 102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7114" h="1026941">
                <a:moveTo>
                  <a:pt x="647114" y="0"/>
                </a:moveTo>
                <a:lnTo>
                  <a:pt x="0" y="1026941"/>
                </a:lnTo>
              </a:path>
            </a:pathLst>
          </a:custGeom>
          <a:noFill/>
          <a:ln w="25400">
            <a:solidFill>
              <a:schemeClr val="bg1">
                <a:alpha val="7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659988" y="1645923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66" y="2628313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835796" y="769033"/>
            <a:ext cx="108000" cy="108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523963" y="1441934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4689235" y="412650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751262" y="1662332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10185013" y="1125414"/>
            <a:ext cx="252000" cy="252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930644" y="1179338"/>
            <a:ext cx="180000" cy="180000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601085" y="4641215"/>
            <a:ext cx="3133090" cy="249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网页设计</a:t>
            </a:r>
            <a:r>
              <a:rPr lang="en-US" alt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/</a:t>
            </a: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网页制作</a:t>
            </a:r>
            <a:endParaRPr kumimoji="0" lang="zh-CN" altLang="en-US" sz="2200" b="0" i="0" u="none" strike="noStrike" kern="1200" cap="none" spc="0" normalizeH="0" baseline="0" noProof="1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网页美工</a:t>
            </a: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HTML5</a:t>
            </a: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开发</a:t>
            </a: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lang="zh-CN" altLang="en-US" sz="36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34555" y="4641215"/>
            <a:ext cx="3133090" cy="2978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小程序前端开发工程师</a:t>
            </a:r>
            <a:endParaRPr lang="zh-CN" sz="220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+mn-ea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APP</a:t>
            </a: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前端开发</a:t>
            </a:r>
            <a:endParaRPr lang="zh-CN" altLang="en-US" sz="220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+mn-ea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PC</a:t>
            </a: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端开发</a:t>
            </a:r>
            <a:endParaRPr lang="zh-CN" altLang="en-US" sz="220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+mn-ea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PHP</a:t>
            </a:r>
            <a:r>
              <a:rPr lang="zh-CN" altLang="en-US" sz="220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前端开发工程师</a:t>
            </a: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kumimoji="0" lang="en-US" altLang="zh-CN" sz="2200" b="0" i="0" u="none" strike="noStrike" kern="1200" cap="none" spc="0" normalizeH="0" baseline="0" noProof="1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lang="zh-CN" altLang="en-US" sz="36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折角形 1"/>
          <p:cNvSpPr>
            <a:spLocks noChangeAspect="1"/>
          </p:cNvSpPr>
          <p:nvPr/>
        </p:nvSpPr>
        <p:spPr>
          <a:xfrm rot="10800000" flipH="1">
            <a:off x="301851" y="620922"/>
            <a:ext cx="3842551" cy="5616000"/>
          </a:xfrm>
          <a:prstGeom prst="foldedCorner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25220" y="949960"/>
            <a:ext cx="312864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LS" panose="02000303000000000000" pitchFamily="50" charset="0"/>
              </a:rPr>
              <a:t>外包公司</a:t>
            </a:r>
            <a:endParaRPr lang="zh-CN" altLang="en-US" sz="5000" b="1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7857" y="295047"/>
            <a:ext cx="7270115" cy="287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charset="0"/>
              <a:buNone/>
              <a:defRPr/>
            </a:pPr>
            <a:r>
              <a:rPr lang="zh-CN" altLang="en-US" sz="2400">
                <a:ln>
                  <a:noFill/>
                </a:ln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人力资源外包（劳务派遣）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  <a:sym typeface="+mn-ea"/>
            </a:endParaRPr>
          </a:p>
          <a:p>
            <a:pPr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>
                <a:ln>
                  <a:noFill/>
                </a:ln>
                <a:effectLst/>
                <a:uLnTx/>
                <a:uFillTx/>
                <a:sym typeface="+mn-ea"/>
              </a:rPr>
              <a:t>人才外包公司</a:t>
            </a:r>
            <a:r>
              <a:rPr lang="en-US" altLang="zh-CN" sz="2400" b="1">
                <a:ln>
                  <a:noFill/>
                </a:ln>
                <a:effectLst/>
                <a:uLnTx/>
                <a:uFillTx/>
                <a:sym typeface="+mn-ea"/>
              </a:rPr>
              <a:t>——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sym typeface="+mn-ea"/>
              </a:rPr>
              <a:t>员工</a:t>
            </a:r>
            <a:r>
              <a:rPr lang="en-US" altLang="zh-CN" sz="2400" b="1">
                <a:ln>
                  <a:noFill/>
                </a:ln>
                <a:effectLst/>
                <a:uLnTx/>
                <a:uFillTx/>
                <a:sym typeface="+mn-ea"/>
              </a:rPr>
              <a:t>——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sym typeface="+mn-ea"/>
              </a:rPr>
              <a:t>工作单位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smtClean="0">
                <a:ln>
                  <a:noFill/>
                </a:ln>
                <a:effectLst/>
                <a:uLnTx/>
                <a:uFillTx/>
                <a:sym typeface="+mn-ea"/>
              </a:rPr>
              <a:t> 如</a:t>
            </a: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：</a:t>
            </a:r>
            <a:r>
              <a:rPr sz="2400" b="1" smtClean="0">
                <a:ln>
                  <a:noFill/>
                </a:ln>
                <a:effectLst/>
                <a:uLnTx/>
                <a:uFillTx/>
                <a:sym typeface="+mn-ea"/>
              </a:rPr>
              <a:t>文思海辉</a:t>
            </a:r>
            <a:r>
              <a:rPr lang="zh-CN" sz="2400" b="1" smtClean="0">
                <a:ln>
                  <a:noFill/>
                </a:ln>
                <a:effectLst/>
                <a:uLnTx/>
                <a:uFillTx/>
                <a:sym typeface="+mn-ea"/>
              </a:rPr>
              <a:t>：</a:t>
            </a:r>
            <a:r>
              <a:rPr sz="2400" smtClean="0">
                <a:ln>
                  <a:noFill/>
                </a:ln>
                <a:effectLst/>
                <a:uLnTx/>
                <a:uFillTx/>
                <a:sym typeface="+mn-ea"/>
              </a:rPr>
              <a:t>目前对接的业务多是银行和金融公司</a:t>
            </a:r>
            <a:endParaRPr sz="240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sz="2400" b="1" smtClean="0">
                <a:ln>
                  <a:noFill/>
                </a:ln>
                <a:effectLst/>
                <a:uLnTx/>
                <a:uFillTx/>
                <a:sym typeface="+mn-ea"/>
              </a:rPr>
              <a:t>中软国际</a:t>
            </a:r>
            <a:r>
              <a:rPr lang="zh-CN" sz="2400" b="1" smtClean="0">
                <a:ln>
                  <a:noFill/>
                </a:ln>
                <a:effectLst/>
                <a:uLnTx/>
                <a:uFillTx/>
                <a:sym typeface="+mn-ea"/>
              </a:rPr>
              <a:t>：</a:t>
            </a:r>
            <a:r>
              <a:rPr sz="2400" smtClean="0">
                <a:ln>
                  <a:noFill/>
                </a:ln>
                <a:effectLst/>
                <a:uLnTx/>
                <a:uFillTx/>
                <a:sym typeface="+mn-ea"/>
              </a:rPr>
              <a:t>业务大多是华为，在成都也有平安银行</a:t>
            </a:r>
            <a:endParaRPr sz="240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sz="2400" smtClean="0">
                <a:ln>
                  <a:noFill/>
                </a:ln>
                <a:effectLst/>
                <a:uLnTx/>
                <a:uFillTx/>
                <a:sym typeface="+mn-ea"/>
              </a:rPr>
              <a:t>软通动力，武汉佰钧成，深圳雁联，长亮，博彦科技</a:t>
            </a:r>
            <a:endParaRPr sz="240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55490" y="3046730"/>
            <a:ext cx="6506210" cy="37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charset="0"/>
              <a:buChar char="Ø"/>
              <a:defRPr/>
            </a:pPr>
            <a:r>
              <a:rPr lang="zh-CN" altLang="en-US" sz="2400">
                <a:ln>
                  <a:noFill/>
                </a:ln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项目外包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266700" marR="0" lvl="0" indent="-26670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承接政府、银行等企事业单位的网页制作、</a:t>
            </a:r>
            <a:r>
              <a:rPr lang="en-US" altLang="zh-CN" sz="2400" smtClean="0">
                <a:ln>
                  <a:noFill/>
                </a:ln>
                <a:effectLst/>
                <a:uLnTx/>
                <a:uFillTx/>
                <a:sym typeface="+mn-ea"/>
              </a:rPr>
              <a:t>APP</a:t>
            </a: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开发、微信平台等项目</a:t>
            </a:r>
            <a:endParaRPr lang="zh-CN" altLang="en-US" sz="240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266700" marR="0" lvl="0" indent="-26670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 如：软件公司、设计公司、媒体运营公司（自媒体） </a:t>
            </a:r>
            <a:endParaRPr kumimoji="0" lang="en-US" altLang="zh-CN" sz="24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6700" marR="0" lvl="0" indent="-26670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b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</a:b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大部分小型软件公司，没有独立研发的产品，都是承接项目</a:t>
            </a:r>
            <a:endParaRPr kumimoji="0" lang="zh-CN" altLang="en-US" sz="24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266700" marR="0" lvl="0" indent="-266700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smtClean="0">
                <a:ln>
                  <a:noFill/>
                </a:ln>
                <a:effectLst/>
                <a:uLnTx/>
                <a:uFillTx/>
                <a:sym typeface="+mn-ea"/>
              </a:rPr>
              <a:t>    </a:t>
            </a:r>
            <a:endParaRPr lang="zh-CN" altLang="en-US" sz="2400" dirty="0">
              <a:latin typeface="LS" panose="02000303000000000000" pitchFamily="50" charset="0"/>
            </a:endParaRPr>
          </a:p>
        </p:txBody>
      </p:sp>
      <p:pic>
        <p:nvPicPr>
          <p:cNvPr id="9" name="大白-木先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1445" y="2012015"/>
            <a:ext cx="3166852" cy="38145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 74"/>
          <p:cNvSpPr/>
          <p:nvPr/>
        </p:nvSpPr>
        <p:spPr>
          <a:xfrm>
            <a:off x="1816100" y="228600"/>
            <a:ext cx="7162800" cy="5207000"/>
          </a:xfrm>
          <a:custGeom>
            <a:avLst/>
            <a:gdLst>
              <a:gd name="connsiteX0" fmla="*/ 0 w 7162800"/>
              <a:gd name="connsiteY0" fmla="*/ 0 h 5207000"/>
              <a:gd name="connsiteX1" fmla="*/ 1866900 w 7162800"/>
              <a:gd name="connsiteY1" fmla="*/ 2108200 h 5207000"/>
              <a:gd name="connsiteX2" fmla="*/ 4927600 w 7162800"/>
              <a:gd name="connsiteY2" fmla="*/ 1689100 h 5207000"/>
              <a:gd name="connsiteX3" fmla="*/ 4203700 w 7162800"/>
              <a:gd name="connsiteY3" fmla="*/ 3733800 h 5207000"/>
              <a:gd name="connsiteX4" fmla="*/ 7162800 w 7162800"/>
              <a:gd name="connsiteY4" fmla="*/ 52070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5207000">
                <a:moveTo>
                  <a:pt x="0" y="0"/>
                </a:moveTo>
                <a:lnTo>
                  <a:pt x="1866900" y="2108200"/>
                </a:lnTo>
                <a:lnTo>
                  <a:pt x="4927600" y="1689100"/>
                </a:lnTo>
                <a:lnTo>
                  <a:pt x="4203700" y="3733800"/>
                </a:lnTo>
                <a:lnTo>
                  <a:pt x="7162800" y="520700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0480673" y="206174"/>
            <a:ext cx="199812" cy="127589"/>
          </a:xfrm>
          <a:custGeom>
            <a:avLst/>
            <a:gdLst>
              <a:gd name="connsiteX0" fmla="*/ 199812 w 199812"/>
              <a:gd name="connsiteY0" fmla="*/ 0 h 127589"/>
              <a:gd name="connsiteX1" fmla="*/ 61879 w 199812"/>
              <a:gd name="connsiteY1" fmla="*/ 127589 h 127589"/>
              <a:gd name="connsiteX2" fmla="*/ 0 w 199812"/>
              <a:gd name="connsiteY2" fmla="*/ 127589 h 127589"/>
              <a:gd name="connsiteX3" fmla="*/ 164287 w 199812"/>
              <a:gd name="connsiteY3" fmla="*/ 18064 h 127589"/>
              <a:gd name="connsiteX4" fmla="*/ 199812 w 199812"/>
              <a:gd name="connsiteY4" fmla="*/ 0 h 12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12" h="127589">
                <a:moveTo>
                  <a:pt x="199812" y="0"/>
                </a:moveTo>
                <a:lnTo>
                  <a:pt x="61879" y="127589"/>
                </a:lnTo>
                <a:lnTo>
                  <a:pt x="0" y="127589"/>
                </a:lnTo>
                <a:lnTo>
                  <a:pt x="164287" y="18064"/>
                </a:lnTo>
                <a:lnTo>
                  <a:pt x="199812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1482657" y="873992"/>
            <a:ext cx="665174" cy="437130"/>
          </a:xfrm>
          <a:custGeom>
            <a:avLst/>
            <a:gdLst>
              <a:gd name="connsiteX0" fmla="*/ 1291515 w 1308942"/>
              <a:gd name="connsiteY0" fmla="*/ 0 h 1090246"/>
              <a:gd name="connsiteX1" fmla="*/ 1308942 w 1308942"/>
              <a:gd name="connsiteY1" fmla="*/ 0 h 1090246"/>
              <a:gd name="connsiteX2" fmla="*/ 90431 w 1308942"/>
              <a:gd name="connsiteY2" fmla="*/ 1090246 h 1090246"/>
              <a:gd name="connsiteX3" fmla="*/ 0 w 1308942"/>
              <a:gd name="connsiteY3" fmla="*/ 1006771 h 1090246"/>
              <a:gd name="connsiteX4" fmla="*/ 1291515 w 1308942"/>
              <a:gd name="connsiteY4" fmla="*/ 0 h 109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942" h="1090246">
                <a:moveTo>
                  <a:pt x="1291515" y="0"/>
                </a:moveTo>
                <a:lnTo>
                  <a:pt x="1308942" y="0"/>
                </a:lnTo>
                <a:lnTo>
                  <a:pt x="90431" y="1090246"/>
                </a:lnTo>
                <a:lnTo>
                  <a:pt x="0" y="1006771"/>
                </a:lnTo>
                <a:lnTo>
                  <a:pt x="1291515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1876141" y="333960"/>
            <a:ext cx="182210" cy="275463"/>
          </a:xfrm>
          <a:custGeom>
            <a:avLst/>
            <a:gdLst>
              <a:gd name="connsiteX0" fmla="*/ 182210 w 182210"/>
              <a:gd name="connsiteY0" fmla="*/ 0 h 275463"/>
              <a:gd name="connsiteX1" fmla="*/ 182210 w 182210"/>
              <a:gd name="connsiteY1" fmla="*/ 168972 h 275463"/>
              <a:gd name="connsiteX2" fmla="*/ 22474 w 182210"/>
              <a:gd name="connsiteY2" fmla="*/ 275463 h 275463"/>
              <a:gd name="connsiteX3" fmla="*/ 0 w 182210"/>
              <a:gd name="connsiteY3" fmla="*/ 254718 h 275463"/>
              <a:gd name="connsiteX4" fmla="*/ 163453 w 182210"/>
              <a:gd name="connsiteY4" fmla="*/ 9537 h 275463"/>
              <a:gd name="connsiteX5" fmla="*/ 182210 w 182210"/>
              <a:gd name="connsiteY5" fmla="*/ 0 h 27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10" h="275463">
                <a:moveTo>
                  <a:pt x="182210" y="0"/>
                </a:moveTo>
                <a:lnTo>
                  <a:pt x="182210" y="168972"/>
                </a:lnTo>
                <a:lnTo>
                  <a:pt x="22474" y="275463"/>
                </a:lnTo>
                <a:lnTo>
                  <a:pt x="0" y="254718"/>
                </a:lnTo>
                <a:lnTo>
                  <a:pt x="163453" y="9537"/>
                </a:lnTo>
                <a:lnTo>
                  <a:pt x="18221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992290" y="668545"/>
            <a:ext cx="130951" cy="308280"/>
          </a:xfrm>
          <a:custGeom>
            <a:avLst/>
            <a:gdLst>
              <a:gd name="connsiteX0" fmla="*/ 130951 w 130951"/>
              <a:gd name="connsiteY0" fmla="*/ 0 h 308280"/>
              <a:gd name="connsiteX1" fmla="*/ 0 w 130951"/>
              <a:gd name="connsiteY1" fmla="*/ 308280 h 308280"/>
              <a:gd name="connsiteX2" fmla="*/ 0 w 130951"/>
              <a:gd name="connsiteY2" fmla="*/ 87301 h 308280"/>
              <a:gd name="connsiteX3" fmla="*/ 130951 w 130951"/>
              <a:gd name="connsiteY3" fmla="*/ 0 h 30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51" h="308280">
                <a:moveTo>
                  <a:pt x="130951" y="0"/>
                </a:moveTo>
                <a:lnTo>
                  <a:pt x="0" y="308280"/>
                </a:lnTo>
                <a:lnTo>
                  <a:pt x="0" y="87301"/>
                </a:lnTo>
                <a:lnTo>
                  <a:pt x="130951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374287" y="5064955"/>
            <a:ext cx="10058" cy="32961"/>
          </a:xfrm>
          <a:custGeom>
            <a:avLst/>
            <a:gdLst>
              <a:gd name="connsiteX0" fmla="*/ 10058 w 10058"/>
              <a:gd name="connsiteY0" fmla="*/ 0 h 32961"/>
              <a:gd name="connsiteX1" fmla="*/ 10058 w 10058"/>
              <a:gd name="connsiteY1" fmla="*/ 32961 h 32961"/>
              <a:gd name="connsiteX2" fmla="*/ 0 w 10058"/>
              <a:gd name="connsiteY2" fmla="*/ 23677 h 32961"/>
              <a:gd name="connsiteX3" fmla="*/ 10058 w 10058"/>
              <a:gd name="connsiteY3" fmla="*/ 0 h 3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8" h="32961">
                <a:moveTo>
                  <a:pt x="10058" y="0"/>
                </a:moveTo>
                <a:lnTo>
                  <a:pt x="10058" y="32961"/>
                </a:lnTo>
                <a:lnTo>
                  <a:pt x="0" y="23677"/>
                </a:lnTo>
                <a:lnTo>
                  <a:pt x="10058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384345" y="5097916"/>
            <a:ext cx="19909" cy="36792"/>
          </a:xfrm>
          <a:custGeom>
            <a:avLst/>
            <a:gdLst>
              <a:gd name="connsiteX0" fmla="*/ 0 w 19909"/>
              <a:gd name="connsiteY0" fmla="*/ 0 h 36792"/>
              <a:gd name="connsiteX1" fmla="*/ 19909 w 19909"/>
              <a:gd name="connsiteY1" fmla="*/ 18377 h 36792"/>
              <a:gd name="connsiteX2" fmla="*/ 0 w 19909"/>
              <a:gd name="connsiteY2" fmla="*/ 36792 h 36792"/>
              <a:gd name="connsiteX3" fmla="*/ 0 w 19909"/>
              <a:gd name="connsiteY3" fmla="*/ 0 h 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9" h="36792">
                <a:moveTo>
                  <a:pt x="0" y="0"/>
                </a:moveTo>
                <a:lnTo>
                  <a:pt x="19909" y="18377"/>
                </a:lnTo>
                <a:lnTo>
                  <a:pt x="0" y="36792"/>
                </a:lnTo>
                <a:lnTo>
                  <a:pt x="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1123100" y="153960"/>
            <a:ext cx="162787" cy="257957"/>
          </a:xfrm>
          <a:custGeom>
            <a:avLst/>
            <a:gdLst>
              <a:gd name="connsiteX0" fmla="*/ 20805 w 162787"/>
              <a:gd name="connsiteY0" fmla="*/ 0 h 257957"/>
              <a:gd name="connsiteX1" fmla="*/ 162787 w 162787"/>
              <a:gd name="connsiteY1" fmla="*/ 131060 h 257957"/>
              <a:gd name="connsiteX2" fmla="*/ 0 w 162787"/>
              <a:gd name="connsiteY2" fmla="*/ 257957 h 257957"/>
              <a:gd name="connsiteX3" fmla="*/ 0 w 162787"/>
              <a:gd name="connsiteY3" fmla="*/ 17588 h 257957"/>
              <a:gd name="connsiteX4" fmla="*/ 20805 w 162787"/>
              <a:gd name="connsiteY4" fmla="*/ 0 h 25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87" h="257957">
                <a:moveTo>
                  <a:pt x="20805" y="0"/>
                </a:moveTo>
                <a:lnTo>
                  <a:pt x="162787" y="131060"/>
                </a:lnTo>
                <a:lnTo>
                  <a:pt x="0" y="257957"/>
                </a:lnTo>
                <a:lnTo>
                  <a:pt x="0" y="17588"/>
                </a:lnTo>
                <a:lnTo>
                  <a:pt x="20805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1440059" y="153517"/>
            <a:ext cx="201636" cy="302455"/>
          </a:xfrm>
          <a:custGeom>
            <a:avLst/>
            <a:gdLst>
              <a:gd name="connsiteX0" fmla="*/ 201636 w 201636"/>
              <a:gd name="connsiteY0" fmla="*/ 0 h 302455"/>
              <a:gd name="connsiteX1" fmla="*/ 73160 w 201636"/>
              <a:gd name="connsiteY1" fmla="*/ 302455 h 302455"/>
              <a:gd name="connsiteX2" fmla="*/ 0 w 201636"/>
              <a:gd name="connsiteY2" fmla="*/ 302455 h 302455"/>
              <a:gd name="connsiteX3" fmla="*/ 201636 w 201636"/>
              <a:gd name="connsiteY3" fmla="*/ 0 h 30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36" h="302455">
                <a:moveTo>
                  <a:pt x="201636" y="0"/>
                </a:moveTo>
                <a:lnTo>
                  <a:pt x="73160" y="302455"/>
                </a:lnTo>
                <a:lnTo>
                  <a:pt x="0" y="302455"/>
                </a:lnTo>
                <a:lnTo>
                  <a:pt x="201636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0887092" y="1151836"/>
            <a:ext cx="398838" cy="260252"/>
          </a:xfrm>
          <a:custGeom>
            <a:avLst/>
            <a:gdLst>
              <a:gd name="connsiteX0" fmla="*/ 398838 w 398838"/>
              <a:gd name="connsiteY0" fmla="*/ 0 h 260252"/>
              <a:gd name="connsiteX1" fmla="*/ 90979 w 398838"/>
              <a:gd name="connsiteY1" fmla="*/ 260252 h 260252"/>
              <a:gd name="connsiteX2" fmla="*/ 0 w 398838"/>
              <a:gd name="connsiteY2" fmla="*/ 260252 h 260252"/>
              <a:gd name="connsiteX3" fmla="*/ 137933 w 398838"/>
              <a:gd name="connsiteY3" fmla="*/ 132663 h 260252"/>
              <a:gd name="connsiteX4" fmla="*/ 398838 w 398838"/>
              <a:gd name="connsiteY4" fmla="*/ 0 h 26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838" h="260252">
                <a:moveTo>
                  <a:pt x="398838" y="0"/>
                </a:moveTo>
                <a:lnTo>
                  <a:pt x="90979" y="260252"/>
                </a:lnTo>
                <a:lnTo>
                  <a:pt x="0" y="260252"/>
                </a:lnTo>
                <a:lnTo>
                  <a:pt x="137933" y="132663"/>
                </a:lnTo>
                <a:lnTo>
                  <a:pt x="398838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9452481" y="4093698"/>
            <a:ext cx="57279" cy="38186"/>
          </a:xfrm>
          <a:custGeom>
            <a:avLst/>
            <a:gdLst>
              <a:gd name="connsiteX0" fmla="*/ 57279 w 57279"/>
              <a:gd name="connsiteY0" fmla="*/ 0 h 38186"/>
              <a:gd name="connsiteX1" fmla="*/ 35525 w 57279"/>
              <a:gd name="connsiteY1" fmla="*/ 20122 h 38186"/>
              <a:gd name="connsiteX2" fmla="*/ 0 w 57279"/>
              <a:gd name="connsiteY2" fmla="*/ 38186 h 38186"/>
              <a:gd name="connsiteX3" fmla="*/ 57279 w 57279"/>
              <a:gd name="connsiteY3" fmla="*/ 0 h 3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79" h="38186">
                <a:moveTo>
                  <a:pt x="57279" y="0"/>
                </a:moveTo>
                <a:lnTo>
                  <a:pt x="35525" y="20122"/>
                </a:lnTo>
                <a:lnTo>
                  <a:pt x="0" y="38186"/>
                </a:lnTo>
                <a:lnTo>
                  <a:pt x="57279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096362" y="1640144"/>
            <a:ext cx="215399" cy="109525"/>
          </a:xfrm>
          <a:custGeom>
            <a:avLst/>
            <a:gdLst>
              <a:gd name="connsiteX0" fmla="*/ 215399 w 215399"/>
              <a:gd name="connsiteY0" fmla="*/ 0 h 109525"/>
              <a:gd name="connsiteX1" fmla="*/ 51112 w 215399"/>
              <a:gd name="connsiteY1" fmla="*/ 109525 h 109525"/>
              <a:gd name="connsiteX2" fmla="*/ 0 w 215399"/>
              <a:gd name="connsiteY2" fmla="*/ 109525 h 109525"/>
              <a:gd name="connsiteX3" fmla="*/ 215399 w 215399"/>
              <a:gd name="connsiteY3" fmla="*/ 0 h 10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9" h="109525">
                <a:moveTo>
                  <a:pt x="215399" y="0"/>
                </a:moveTo>
                <a:lnTo>
                  <a:pt x="51112" y="109525"/>
                </a:lnTo>
                <a:lnTo>
                  <a:pt x="0" y="109525"/>
                </a:lnTo>
                <a:lnTo>
                  <a:pt x="215399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11735549" y="4719027"/>
            <a:ext cx="276665" cy="414997"/>
          </a:xfrm>
          <a:custGeom>
            <a:avLst/>
            <a:gdLst>
              <a:gd name="connsiteX0" fmla="*/ 0 w 276665"/>
              <a:gd name="connsiteY0" fmla="*/ 0 h 414997"/>
              <a:gd name="connsiteX1" fmla="*/ 276665 w 276665"/>
              <a:gd name="connsiteY1" fmla="*/ 0 h 414997"/>
              <a:gd name="connsiteX2" fmla="*/ 0 w 276665"/>
              <a:gd name="connsiteY2" fmla="*/ 414997 h 414997"/>
              <a:gd name="connsiteX3" fmla="*/ 0 w 276665"/>
              <a:gd name="connsiteY3" fmla="*/ 0 h 41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65" h="414997">
                <a:moveTo>
                  <a:pt x="0" y="0"/>
                </a:moveTo>
                <a:lnTo>
                  <a:pt x="276665" y="0"/>
                </a:lnTo>
                <a:lnTo>
                  <a:pt x="0" y="414997"/>
                </a:lnTo>
                <a:lnTo>
                  <a:pt x="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11482526" y="2029307"/>
            <a:ext cx="641461" cy="326166"/>
          </a:xfrm>
          <a:custGeom>
            <a:avLst/>
            <a:gdLst>
              <a:gd name="connsiteX0" fmla="*/ 138549 w 641461"/>
              <a:gd name="connsiteY0" fmla="*/ 0 h 326166"/>
              <a:gd name="connsiteX1" fmla="*/ 641461 w 641461"/>
              <a:gd name="connsiteY1" fmla="*/ 0 h 326166"/>
              <a:gd name="connsiteX2" fmla="*/ 0 w 641461"/>
              <a:gd name="connsiteY2" fmla="*/ 326166 h 326166"/>
              <a:gd name="connsiteX3" fmla="*/ 138549 w 641461"/>
              <a:gd name="connsiteY3" fmla="*/ 0 h 32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461" h="326166">
                <a:moveTo>
                  <a:pt x="138549" y="0"/>
                </a:moveTo>
                <a:lnTo>
                  <a:pt x="641461" y="0"/>
                </a:lnTo>
                <a:lnTo>
                  <a:pt x="0" y="326166"/>
                </a:lnTo>
                <a:lnTo>
                  <a:pt x="138549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1523763" y="2795870"/>
            <a:ext cx="211276" cy="276401"/>
          </a:xfrm>
          <a:custGeom>
            <a:avLst/>
            <a:gdLst>
              <a:gd name="connsiteX0" fmla="*/ 211276 w 211276"/>
              <a:gd name="connsiteY0" fmla="*/ 0 h 276401"/>
              <a:gd name="connsiteX1" fmla="*/ 130951 w 211276"/>
              <a:gd name="connsiteY1" fmla="*/ 189100 h 276401"/>
              <a:gd name="connsiteX2" fmla="*/ 0 w 211276"/>
              <a:gd name="connsiteY2" fmla="*/ 276401 h 276401"/>
              <a:gd name="connsiteX3" fmla="*/ 0 w 211276"/>
              <a:gd name="connsiteY3" fmla="*/ 107429 h 276401"/>
              <a:gd name="connsiteX4" fmla="*/ 211276 w 211276"/>
              <a:gd name="connsiteY4" fmla="*/ 0 h 27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76" h="276401">
                <a:moveTo>
                  <a:pt x="211276" y="0"/>
                </a:moveTo>
                <a:lnTo>
                  <a:pt x="130951" y="189100"/>
                </a:lnTo>
                <a:lnTo>
                  <a:pt x="0" y="276401"/>
                </a:lnTo>
                <a:lnTo>
                  <a:pt x="0" y="107429"/>
                </a:lnTo>
                <a:lnTo>
                  <a:pt x="211276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1402842" y="609708"/>
            <a:ext cx="276665" cy="245181"/>
          </a:xfrm>
          <a:custGeom>
            <a:avLst/>
            <a:gdLst>
              <a:gd name="connsiteX0" fmla="*/ 276665 w 276665"/>
              <a:gd name="connsiteY0" fmla="*/ 0 h 245181"/>
              <a:gd name="connsiteX1" fmla="*/ 113212 w 276665"/>
              <a:gd name="connsiteY1" fmla="*/ 245181 h 245181"/>
              <a:gd name="connsiteX2" fmla="*/ 0 w 276665"/>
              <a:gd name="connsiteY2" fmla="*/ 140677 h 245181"/>
              <a:gd name="connsiteX3" fmla="*/ 276665 w 276665"/>
              <a:gd name="connsiteY3" fmla="*/ 0 h 24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65" h="245181">
                <a:moveTo>
                  <a:pt x="276665" y="0"/>
                </a:moveTo>
                <a:lnTo>
                  <a:pt x="113212" y="245181"/>
                </a:lnTo>
                <a:lnTo>
                  <a:pt x="0" y="140677"/>
                </a:lnTo>
                <a:lnTo>
                  <a:pt x="276665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735318" y="2355963"/>
            <a:ext cx="159736" cy="244656"/>
          </a:xfrm>
          <a:custGeom>
            <a:avLst/>
            <a:gdLst>
              <a:gd name="connsiteX0" fmla="*/ 159736 w 159736"/>
              <a:gd name="connsiteY0" fmla="*/ 0 h 244656"/>
              <a:gd name="connsiteX1" fmla="*/ 159736 w 159736"/>
              <a:gd name="connsiteY1" fmla="*/ 220979 h 244656"/>
              <a:gd name="connsiteX2" fmla="*/ 149678 w 159736"/>
              <a:gd name="connsiteY2" fmla="*/ 244656 h 244656"/>
              <a:gd name="connsiteX3" fmla="*/ 0 w 159736"/>
              <a:gd name="connsiteY3" fmla="*/ 106491 h 244656"/>
              <a:gd name="connsiteX4" fmla="*/ 159736 w 159736"/>
              <a:gd name="connsiteY4" fmla="*/ 0 h 24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36" h="244656">
                <a:moveTo>
                  <a:pt x="159736" y="0"/>
                </a:moveTo>
                <a:lnTo>
                  <a:pt x="159736" y="220979"/>
                </a:lnTo>
                <a:lnTo>
                  <a:pt x="149678" y="244656"/>
                </a:lnTo>
                <a:lnTo>
                  <a:pt x="0" y="106491"/>
                </a:lnTo>
                <a:lnTo>
                  <a:pt x="159736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1286008" y="2355539"/>
            <a:ext cx="196948" cy="439971"/>
          </a:xfrm>
          <a:custGeom>
            <a:avLst/>
            <a:gdLst>
              <a:gd name="connsiteX0" fmla="*/ 186890 w 196948"/>
              <a:gd name="connsiteY0" fmla="*/ 0 h 439971"/>
              <a:gd name="connsiteX1" fmla="*/ 196948 w 196948"/>
              <a:gd name="connsiteY1" fmla="*/ 9284 h 439971"/>
              <a:gd name="connsiteX2" fmla="*/ 196948 w 196948"/>
              <a:gd name="connsiteY2" fmla="*/ 46076 h 439971"/>
              <a:gd name="connsiteX3" fmla="*/ 196948 w 196948"/>
              <a:gd name="connsiteY3" fmla="*/ 286445 h 439971"/>
              <a:gd name="connsiteX4" fmla="*/ 0 w 196948"/>
              <a:gd name="connsiteY4" fmla="*/ 439971 h 439971"/>
              <a:gd name="connsiteX5" fmla="*/ 186890 w 196948"/>
              <a:gd name="connsiteY5" fmla="*/ 0 h 4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948" h="439971">
                <a:moveTo>
                  <a:pt x="186890" y="0"/>
                </a:moveTo>
                <a:lnTo>
                  <a:pt x="196948" y="9284"/>
                </a:lnTo>
                <a:lnTo>
                  <a:pt x="196948" y="46076"/>
                </a:lnTo>
                <a:lnTo>
                  <a:pt x="196948" y="286445"/>
                </a:lnTo>
                <a:lnTo>
                  <a:pt x="0" y="439971"/>
                </a:lnTo>
                <a:lnTo>
                  <a:pt x="18689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11483007" y="1639985"/>
            <a:ext cx="196948" cy="439971"/>
          </a:xfrm>
          <a:custGeom>
            <a:avLst/>
            <a:gdLst>
              <a:gd name="connsiteX0" fmla="*/ 186890 w 196948"/>
              <a:gd name="connsiteY0" fmla="*/ 0 h 439971"/>
              <a:gd name="connsiteX1" fmla="*/ 196948 w 196948"/>
              <a:gd name="connsiteY1" fmla="*/ 9284 h 439971"/>
              <a:gd name="connsiteX2" fmla="*/ 196948 w 196948"/>
              <a:gd name="connsiteY2" fmla="*/ 46076 h 439971"/>
              <a:gd name="connsiteX3" fmla="*/ 196948 w 196948"/>
              <a:gd name="connsiteY3" fmla="*/ 286445 h 439971"/>
              <a:gd name="connsiteX4" fmla="*/ 0 w 196948"/>
              <a:gd name="connsiteY4" fmla="*/ 439971 h 439971"/>
              <a:gd name="connsiteX5" fmla="*/ 186890 w 196948"/>
              <a:gd name="connsiteY5" fmla="*/ 0 h 4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948" h="439971">
                <a:moveTo>
                  <a:pt x="186890" y="0"/>
                </a:moveTo>
                <a:lnTo>
                  <a:pt x="196948" y="9284"/>
                </a:lnTo>
                <a:lnTo>
                  <a:pt x="196948" y="46076"/>
                </a:lnTo>
                <a:lnTo>
                  <a:pt x="196948" y="286445"/>
                </a:lnTo>
                <a:lnTo>
                  <a:pt x="0" y="439971"/>
                </a:lnTo>
                <a:lnTo>
                  <a:pt x="18689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1861501" y="1310480"/>
            <a:ext cx="196948" cy="439971"/>
          </a:xfrm>
          <a:custGeom>
            <a:avLst/>
            <a:gdLst>
              <a:gd name="connsiteX0" fmla="*/ 186890 w 196948"/>
              <a:gd name="connsiteY0" fmla="*/ 0 h 439971"/>
              <a:gd name="connsiteX1" fmla="*/ 196948 w 196948"/>
              <a:gd name="connsiteY1" fmla="*/ 9284 h 439971"/>
              <a:gd name="connsiteX2" fmla="*/ 196948 w 196948"/>
              <a:gd name="connsiteY2" fmla="*/ 46076 h 439971"/>
              <a:gd name="connsiteX3" fmla="*/ 196948 w 196948"/>
              <a:gd name="connsiteY3" fmla="*/ 286445 h 439971"/>
              <a:gd name="connsiteX4" fmla="*/ 0 w 196948"/>
              <a:gd name="connsiteY4" fmla="*/ 439971 h 439971"/>
              <a:gd name="connsiteX5" fmla="*/ 186890 w 196948"/>
              <a:gd name="connsiteY5" fmla="*/ 0 h 4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948" h="439971">
                <a:moveTo>
                  <a:pt x="186890" y="0"/>
                </a:moveTo>
                <a:lnTo>
                  <a:pt x="196948" y="9284"/>
                </a:lnTo>
                <a:lnTo>
                  <a:pt x="196948" y="46076"/>
                </a:lnTo>
                <a:lnTo>
                  <a:pt x="196948" y="286445"/>
                </a:lnTo>
                <a:lnTo>
                  <a:pt x="0" y="439971"/>
                </a:lnTo>
                <a:lnTo>
                  <a:pt x="18689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10631496" y="228744"/>
            <a:ext cx="196948" cy="439971"/>
          </a:xfrm>
          <a:custGeom>
            <a:avLst/>
            <a:gdLst>
              <a:gd name="connsiteX0" fmla="*/ 186890 w 196948"/>
              <a:gd name="connsiteY0" fmla="*/ 0 h 439971"/>
              <a:gd name="connsiteX1" fmla="*/ 196948 w 196948"/>
              <a:gd name="connsiteY1" fmla="*/ 9284 h 439971"/>
              <a:gd name="connsiteX2" fmla="*/ 196948 w 196948"/>
              <a:gd name="connsiteY2" fmla="*/ 46076 h 439971"/>
              <a:gd name="connsiteX3" fmla="*/ 196948 w 196948"/>
              <a:gd name="connsiteY3" fmla="*/ 286445 h 439971"/>
              <a:gd name="connsiteX4" fmla="*/ 0 w 196948"/>
              <a:gd name="connsiteY4" fmla="*/ 439971 h 439971"/>
              <a:gd name="connsiteX5" fmla="*/ 186890 w 196948"/>
              <a:gd name="connsiteY5" fmla="*/ 0 h 4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948" h="439971">
                <a:moveTo>
                  <a:pt x="186890" y="0"/>
                </a:moveTo>
                <a:lnTo>
                  <a:pt x="196948" y="9284"/>
                </a:lnTo>
                <a:lnTo>
                  <a:pt x="196948" y="46076"/>
                </a:lnTo>
                <a:lnTo>
                  <a:pt x="196948" y="286445"/>
                </a:lnTo>
                <a:lnTo>
                  <a:pt x="0" y="439971"/>
                </a:lnTo>
                <a:lnTo>
                  <a:pt x="18689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12236261" y="5948643"/>
            <a:ext cx="199812" cy="127589"/>
          </a:xfrm>
          <a:custGeom>
            <a:avLst/>
            <a:gdLst>
              <a:gd name="connsiteX0" fmla="*/ 199812 w 199812"/>
              <a:gd name="connsiteY0" fmla="*/ 0 h 127589"/>
              <a:gd name="connsiteX1" fmla="*/ 61879 w 199812"/>
              <a:gd name="connsiteY1" fmla="*/ 127589 h 127589"/>
              <a:gd name="connsiteX2" fmla="*/ 0 w 199812"/>
              <a:gd name="connsiteY2" fmla="*/ 127589 h 127589"/>
              <a:gd name="connsiteX3" fmla="*/ 164287 w 199812"/>
              <a:gd name="connsiteY3" fmla="*/ 18064 h 127589"/>
              <a:gd name="connsiteX4" fmla="*/ 199812 w 199812"/>
              <a:gd name="connsiteY4" fmla="*/ 0 h 12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12" h="127589">
                <a:moveTo>
                  <a:pt x="199812" y="0"/>
                </a:moveTo>
                <a:lnTo>
                  <a:pt x="61879" y="127589"/>
                </a:lnTo>
                <a:lnTo>
                  <a:pt x="0" y="127589"/>
                </a:lnTo>
                <a:lnTo>
                  <a:pt x="164287" y="18064"/>
                </a:lnTo>
                <a:lnTo>
                  <a:pt x="19981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11482629" y="3125000"/>
            <a:ext cx="665174" cy="437130"/>
          </a:xfrm>
          <a:custGeom>
            <a:avLst/>
            <a:gdLst>
              <a:gd name="connsiteX0" fmla="*/ 1291515 w 1308942"/>
              <a:gd name="connsiteY0" fmla="*/ 0 h 1090246"/>
              <a:gd name="connsiteX1" fmla="*/ 1308942 w 1308942"/>
              <a:gd name="connsiteY1" fmla="*/ 0 h 1090246"/>
              <a:gd name="connsiteX2" fmla="*/ 90431 w 1308942"/>
              <a:gd name="connsiteY2" fmla="*/ 1090246 h 1090246"/>
              <a:gd name="connsiteX3" fmla="*/ 0 w 1308942"/>
              <a:gd name="connsiteY3" fmla="*/ 1006771 h 1090246"/>
              <a:gd name="connsiteX4" fmla="*/ 1291515 w 1308942"/>
              <a:gd name="connsiteY4" fmla="*/ 0 h 109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942" h="1090246">
                <a:moveTo>
                  <a:pt x="1291515" y="0"/>
                </a:moveTo>
                <a:lnTo>
                  <a:pt x="1308942" y="0"/>
                </a:lnTo>
                <a:lnTo>
                  <a:pt x="90431" y="1090246"/>
                </a:lnTo>
                <a:lnTo>
                  <a:pt x="0" y="1006771"/>
                </a:lnTo>
                <a:lnTo>
                  <a:pt x="1291515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0800000">
            <a:off x="1240058" y="0"/>
            <a:ext cx="1150822" cy="609370"/>
          </a:xfrm>
          <a:prstGeom prst="triangle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11679282" y="4029341"/>
            <a:ext cx="196948" cy="439971"/>
          </a:xfrm>
          <a:custGeom>
            <a:avLst/>
            <a:gdLst>
              <a:gd name="connsiteX0" fmla="*/ 186890 w 196948"/>
              <a:gd name="connsiteY0" fmla="*/ 0 h 439971"/>
              <a:gd name="connsiteX1" fmla="*/ 196948 w 196948"/>
              <a:gd name="connsiteY1" fmla="*/ 9284 h 439971"/>
              <a:gd name="connsiteX2" fmla="*/ 196948 w 196948"/>
              <a:gd name="connsiteY2" fmla="*/ 46076 h 439971"/>
              <a:gd name="connsiteX3" fmla="*/ 196948 w 196948"/>
              <a:gd name="connsiteY3" fmla="*/ 286445 h 439971"/>
              <a:gd name="connsiteX4" fmla="*/ 0 w 196948"/>
              <a:gd name="connsiteY4" fmla="*/ 439971 h 439971"/>
              <a:gd name="connsiteX5" fmla="*/ 186890 w 196948"/>
              <a:gd name="connsiteY5" fmla="*/ 0 h 4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948" h="439971">
                <a:moveTo>
                  <a:pt x="186890" y="0"/>
                </a:moveTo>
                <a:lnTo>
                  <a:pt x="196948" y="9284"/>
                </a:lnTo>
                <a:lnTo>
                  <a:pt x="196948" y="46076"/>
                </a:lnTo>
                <a:lnTo>
                  <a:pt x="196948" y="286445"/>
                </a:lnTo>
                <a:lnTo>
                  <a:pt x="0" y="439971"/>
                </a:lnTo>
                <a:lnTo>
                  <a:pt x="186890" y="0"/>
                </a:lnTo>
                <a:close/>
              </a:path>
            </a:pathLst>
          </a:cu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56540" y="1141730"/>
            <a:ext cx="11678920" cy="429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可与企业签订的合同或协议有：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三方协议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：适用于毕业生需与企业签订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>
                <a:ln>
                  <a:noFill/>
                </a:ln>
                <a:effectLst/>
                <a:uLnTx/>
                <a:uFillTx/>
                <a:sym typeface="Wingdings" pitchFamily="2" charset="2"/>
              </a:rPr>
              <a:t>        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从学校处取得（教育部统计就业率的依据）；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Wingdings" pitchFamily="2" charset="2"/>
              </a:rPr>
              <a:t>干部身份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905" marR="0" lvl="0" indent="-19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实习协议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：适用于在校生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劳动合同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：劳动法规定，适用于所有劳动者——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必须签</a:t>
            </a:r>
            <a:endParaRPr kumimoji="0" lang="zh-CN" altLang="en-US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培训协议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：约定培训的项目、时间，期间的工资待遇，培训费用的支付、培训结束后的服务期 限等——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谨慎签</a:t>
            </a:r>
            <a:endParaRPr kumimoji="0" lang="zh-CN" altLang="en-US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保密协议</a:t>
            </a: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：商业秘密（项目、设计、技术、公司内部或客户信息资料等）不能外泄——</a:t>
            </a:r>
            <a:r>
              <a:rPr lang="zh-CN" altLang="en-US" b="1">
                <a:ln>
                  <a:noFill/>
                </a:ln>
                <a:effectLst/>
                <a:uLnTx/>
                <a:uFillTx/>
                <a:sym typeface="+mn-ea"/>
              </a:rPr>
              <a:t>可以签</a:t>
            </a:r>
            <a:endParaRPr lang="zh-CN" altLang="en-US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995295" y="334010"/>
            <a:ext cx="7685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3600" b="1" dirty="0">
                <a:sym typeface="+mn-ea"/>
              </a:rPr>
              <a:t>       </a:t>
            </a:r>
            <a:r>
              <a:rPr lang="zh-CN" altLang="en-US" sz="3600" b="1" dirty="0">
                <a:sym typeface="+mn-ea"/>
              </a:rPr>
              <a:t>合同&amp;协议</a:t>
            </a:r>
            <a:endParaRPr lang="zh-CN" altLang="en-US" b="1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762375" y="267335"/>
            <a:ext cx="41027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ym typeface="+mn-ea"/>
              </a:rPr>
              <a:t>签订合同</a:t>
            </a:r>
            <a:endParaRPr lang="zh-CN" altLang="en-US" sz="4000" b="1" dirty="0">
              <a:sym typeface="+mn-ea"/>
            </a:endParaRPr>
          </a:p>
          <a:p>
            <a:pPr algn="l"/>
            <a:r>
              <a:rPr lang="en-US" altLang="zh-CN" sz="8800" dirty="0">
                <a:solidFill>
                  <a:schemeClr val="bg1"/>
                </a:solidFill>
                <a:latin typeface="LS" panose="02000303000000000000" pitchFamily="50" charset="0"/>
              </a:rPr>
              <a:t>   </a:t>
            </a:r>
            <a:endParaRPr lang="en-US" altLang="zh-CN" sz="88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23965" y="1553210"/>
            <a:ext cx="5700395" cy="433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300" dirty="0">
                <a:sym typeface="+mn-ea"/>
              </a:rPr>
              <a:t>第十条   建立劳动关系，应当订立书面劳动合同。 </a:t>
            </a:r>
            <a:endParaRPr lang="zh-CN" altLang="en-US" sz="2300" dirty="0"/>
          </a:p>
          <a:p>
            <a:pPr eaLnBrk="1" hangingPunct="1">
              <a:lnSpc>
                <a:spcPct val="80000"/>
              </a:lnSpc>
            </a:pPr>
            <a:endParaRPr lang="zh-CN" altLang="en-US" sz="23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300" dirty="0">
                <a:sym typeface="+mn-ea"/>
              </a:rPr>
              <a:t>已建立劳动关系，未同时订立书面劳动合同的，应当自</a:t>
            </a:r>
            <a:r>
              <a:rPr lang="zh-CN" altLang="en-US" sz="2300" b="1" dirty="0">
                <a:solidFill>
                  <a:srgbClr val="FF3300"/>
                </a:solidFill>
                <a:sym typeface="+mn-ea"/>
              </a:rPr>
              <a:t>用工之日起一个月内</a:t>
            </a:r>
            <a:r>
              <a:rPr lang="zh-CN" altLang="en-US" sz="2300" dirty="0">
                <a:sym typeface="+mn-ea"/>
              </a:rPr>
              <a:t>订立书面劳动合同。</a:t>
            </a:r>
            <a:endParaRPr lang="zh-CN" altLang="en-US" sz="2300" dirty="0"/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300" dirty="0">
                <a:sym typeface="+mn-ea"/>
              </a:rPr>
              <a:t>      </a:t>
            </a:r>
            <a:r>
              <a:rPr lang="zh-CN" altLang="en-US" sz="2300" dirty="0">
                <a:latin typeface="楷体" pitchFamily="49" charset="-122"/>
                <a:ea typeface="楷体" pitchFamily="49" charset="-122"/>
                <a:sym typeface="Arial" pitchFamily="34" charset="0"/>
              </a:rPr>
              <a:t>合同签订时间：入职前-入职后1个月内</a:t>
            </a:r>
            <a:endParaRPr lang="zh-CN" altLang="en-US" sz="2300" dirty="0">
              <a:latin typeface="楷体" pitchFamily="49" charset="-122"/>
              <a:ea typeface="楷体" pitchFamily="49" charset="-122"/>
              <a:sym typeface="Arial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3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300" dirty="0">
                <a:sym typeface="+mn-ea"/>
              </a:rPr>
              <a:t>用人单位与劳动者在用工前订立劳动合同的，劳动关系自用工之日起建立。</a:t>
            </a:r>
            <a:endParaRPr lang="zh-CN" altLang="en-US" sz="2300" dirty="0"/>
          </a:p>
          <a:p>
            <a:pPr eaLnBrk="1" hangingPunct="1">
              <a:buNone/>
            </a:pPr>
            <a:r>
              <a:rPr lang="zh-CN" altLang="en-US" sz="2300" dirty="0">
                <a:latin typeface="楷体" pitchFamily="49" charset="-122"/>
                <a:ea typeface="楷体" pitchFamily="49" charset="-122"/>
                <a:sym typeface="Arial" pitchFamily="34" charset="0"/>
              </a:rPr>
              <a:t>    ——劳动关系是从入职之日开始成立，即工资也是从上班第一天开始计算。</a:t>
            </a:r>
            <a:endParaRPr lang="en-US" altLang="zh-CN" sz="2300" dirty="0">
              <a:latin typeface="楷体" pitchFamily="49" charset="-122"/>
              <a:ea typeface="楷体" pitchFamily="49" charset="-122"/>
              <a:sym typeface="Arial" pitchFamily="34" charset="0"/>
            </a:endParaRPr>
          </a:p>
          <a:p>
            <a:pPr eaLnBrk="1" hangingPunct="1">
              <a:buNone/>
            </a:pPr>
            <a:r>
              <a:rPr lang="en-US" altLang="zh-CN" sz="2300" dirty="0">
                <a:sym typeface="+mn-ea"/>
              </a:rPr>
              <a:t>PS:</a:t>
            </a:r>
            <a:r>
              <a:rPr lang="zh-CN" altLang="en-US" sz="2300" dirty="0">
                <a:sym typeface="+mn-ea"/>
              </a:rPr>
              <a:t>有疑问及时跟</a:t>
            </a:r>
            <a:r>
              <a:rPr lang="en-US" altLang="zh-CN" sz="2300" dirty="0">
                <a:sym typeface="+mn-ea"/>
              </a:rPr>
              <a:t>HR</a:t>
            </a:r>
            <a:r>
              <a:rPr lang="zh-CN" altLang="en-US" sz="2300" dirty="0">
                <a:sym typeface="+mn-ea"/>
              </a:rPr>
              <a:t>问明白，只要不含暴力条款就好</a:t>
            </a:r>
            <a:r>
              <a:rPr lang="en-US" altLang="zh-CN" sz="2300" dirty="0">
                <a:sym typeface="+mn-ea"/>
              </a:rPr>
              <a:t>~</a:t>
            </a:r>
            <a:endParaRPr lang="zh-CN" altLang="en-US" sz="2300" dirty="0">
              <a:latin typeface="LS" panose="02000303000000000000" pitchFamily="50" charset="0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 rot="2870294">
            <a:off x="3073911" y="1883546"/>
            <a:ext cx="313888" cy="568421"/>
          </a:xfrm>
          <a:custGeom>
            <a:avLst/>
            <a:gdLst>
              <a:gd name="connsiteX0" fmla="*/ 518909 w 773354"/>
              <a:gd name="connsiteY0" fmla="*/ 67044 h 1203204"/>
              <a:gd name="connsiteX1" fmla="*/ 773354 w 773354"/>
              <a:gd name="connsiteY1" fmla="*/ 0 h 1203204"/>
              <a:gd name="connsiteX2" fmla="*/ 773354 w 773354"/>
              <a:gd name="connsiteY2" fmla="*/ 1203204 h 1203204"/>
              <a:gd name="connsiteX3" fmla="*/ 11164 w 773354"/>
              <a:gd name="connsiteY3" fmla="*/ 1203204 h 1203204"/>
              <a:gd name="connsiteX4" fmla="*/ 0 w 773354"/>
              <a:gd name="connsiteY4" fmla="*/ 967249 h 1203204"/>
              <a:gd name="connsiteX5" fmla="*/ 544385 w 773354"/>
              <a:gd name="connsiteY5" fmla="*/ 945581 h 1203204"/>
              <a:gd name="connsiteX0-1" fmla="*/ 651320 w 773354"/>
              <a:gd name="connsiteY0-2" fmla="*/ 76012 h 1203204"/>
              <a:gd name="connsiteX1-3" fmla="*/ 773354 w 773354"/>
              <a:gd name="connsiteY1-4" fmla="*/ 0 h 1203204"/>
              <a:gd name="connsiteX2-5" fmla="*/ 773354 w 773354"/>
              <a:gd name="connsiteY2-6" fmla="*/ 1203204 h 1203204"/>
              <a:gd name="connsiteX3-7" fmla="*/ 11164 w 773354"/>
              <a:gd name="connsiteY3-8" fmla="*/ 1203204 h 1203204"/>
              <a:gd name="connsiteX4-9" fmla="*/ 0 w 773354"/>
              <a:gd name="connsiteY4-10" fmla="*/ 967249 h 1203204"/>
              <a:gd name="connsiteX5-11" fmla="*/ 544385 w 773354"/>
              <a:gd name="connsiteY5-12" fmla="*/ 945581 h 1203204"/>
              <a:gd name="connsiteX6" fmla="*/ 651320 w 773354"/>
              <a:gd name="connsiteY6" fmla="*/ 76012 h 1203204"/>
              <a:gd name="connsiteX0-13" fmla="*/ 640156 w 762190"/>
              <a:gd name="connsiteY0-14" fmla="*/ 76012 h 1203204"/>
              <a:gd name="connsiteX1-15" fmla="*/ 762190 w 762190"/>
              <a:gd name="connsiteY1-16" fmla="*/ 0 h 1203204"/>
              <a:gd name="connsiteX2-17" fmla="*/ 762190 w 762190"/>
              <a:gd name="connsiteY2-18" fmla="*/ 1203204 h 1203204"/>
              <a:gd name="connsiteX3-19" fmla="*/ 0 w 762190"/>
              <a:gd name="connsiteY3-20" fmla="*/ 1203204 h 1203204"/>
              <a:gd name="connsiteX4-21" fmla="*/ 145259 w 762190"/>
              <a:gd name="connsiteY4-22" fmla="*/ 1063035 h 1203204"/>
              <a:gd name="connsiteX5-23" fmla="*/ 533221 w 762190"/>
              <a:gd name="connsiteY5-24" fmla="*/ 945581 h 1203204"/>
              <a:gd name="connsiteX6-25" fmla="*/ 640156 w 762190"/>
              <a:gd name="connsiteY6-26" fmla="*/ 76012 h 1203204"/>
              <a:gd name="connsiteX0-27" fmla="*/ 640156 w 762190"/>
              <a:gd name="connsiteY0-28" fmla="*/ 76012 h 1203204"/>
              <a:gd name="connsiteX1-29" fmla="*/ 762190 w 762190"/>
              <a:gd name="connsiteY1-30" fmla="*/ 0 h 1203204"/>
              <a:gd name="connsiteX2-31" fmla="*/ 752730 w 762190"/>
              <a:gd name="connsiteY2-32" fmla="*/ 1144273 h 1203204"/>
              <a:gd name="connsiteX3-33" fmla="*/ 0 w 762190"/>
              <a:gd name="connsiteY3-34" fmla="*/ 1203204 h 1203204"/>
              <a:gd name="connsiteX4-35" fmla="*/ 145259 w 762190"/>
              <a:gd name="connsiteY4-36" fmla="*/ 1063035 h 1203204"/>
              <a:gd name="connsiteX5-37" fmla="*/ 533221 w 762190"/>
              <a:gd name="connsiteY5-38" fmla="*/ 945581 h 1203204"/>
              <a:gd name="connsiteX6-39" fmla="*/ 640156 w 762190"/>
              <a:gd name="connsiteY6-40" fmla="*/ 76012 h 1203204"/>
              <a:gd name="connsiteX0-41" fmla="*/ 494897 w 616931"/>
              <a:gd name="connsiteY0-42" fmla="*/ 76012 h 1197620"/>
              <a:gd name="connsiteX1-43" fmla="*/ 616931 w 616931"/>
              <a:gd name="connsiteY1-44" fmla="*/ 0 h 1197620"/>
              <a:gd name="connsiteX2-45" fmla="*/ 607471 w 616931"/>
              <a:gd name="connsiteY2-46" fmla="*/ 1144273 h 1197620"/>
              <a:gd name="connsiteX3-47" fmla="*/ 15041 w 616931"/>
              <a:gd name="connsiteY3-48" fmla="*/ 1197620 h 1197620"/>
              <a:gd name="connsiteX4-49" fmla="*/ 0 w 616931"/>
              <a:gd name="connsiteY4-50" fmla="*/ 1063035 h 1197620"/>
              <a:gd name="connsiteX5-51" fmla="*/ 387962 w 616931"/>
              <a:gd name="connsiteY5-52" fmla="*/ 945581 h 1197620"/>
              <a:gd name="connsiteX6-53" fmla="*/ 494897 w 616931"/>
              <a:gd name="connsiteY6-54" fmla="*/ 76012 h 1197620"/>
              <a:gd name="connsiteX0-55" fmla="*/ 494897 w 619362"/>
              <a:gd name="connsiteY0-56" fmla="*/ 0 h 1121608"/>
              <a:gd name="connsiteX1-57" fmla="*/ 619362 w 619362"/>
              <a:gd name="connsiteY1-58" fmla="*/ 64645 h 1121608"/>
              <a:gd name="connsiteX2-59" fmla="*/ 607471 w 619362"/>
              <a:gd name="connsiteY2-60" fmla="*/ 1068261 h 1121608"/>
              <a:gd name="connsiteX3-61" fmla="*/ 15041 w 619362"/>
              <a:gd name="connsiteY3-62" fmla="*/ 1121608 h 1121608"/>
              <a:gd name="connsiteX4-63" fmla="*/ 0 w 619362"/>
              <a:gd name="connsiteY4-64" fmla="*/ 987023 h 1121608"/>
              <a:gd name="connsiteX5-65" fmla="*/ 387962 w 619362"/>
              <a:gd name="connsiteY5-66" fmla="*/ 869569 h 1121608"/>
              <a:gd name="connsiteX6-67" fmla="*/ 494897 w 619362"/>
              <a:gd name="connsiteY6-68" fmla="*/ 0 h 1121608"/>
              <a:gd name="connsiteX0-69" fmla="*/ 494897 w 619362"/>
              <a:gd name="connsiteY0-70" fmla="*/ 0 h 1121608"/>
              <a:gd name="connsiteX1-71" fmla="*/ 619362 w 619362"/>
              <a:gd name="connsiteY1-72" fmla="*/ 64645 h 1121608"/>
              <a:gd name="connsiteX2-73" fmla="*/ 607471 w 619362"/>
              <a:gd name="connsiteY2-74" fmla="*/ 1068261 h 1121608"/>
              <a:gd name="connsiteX3-75" fmla="*/ 15041 w 619362"/>
              <a:gd name="connsiteY3-76" fmla="*/ 1121608 h 1121608"/>
              <a:gd name="connsiteX4-77" fmla="*/ 0 w 619362"/>
              <a:gd name="connsiteY4-78" fmla="*/ 987023 h 1121608"/>
              <a:gd name="connsiteX5-79" fmla="*/ 422157 w 619362"/>
              <a:gd name="connsiteY5-80" fmla="*/ 894304 h 1121608"/>
              <a:gd name="connsiteX6-81" fmla="*/ 494897 w 619362"/>
              <a:gd name="connsiteY6-82" fmla="*/ 0 h 11216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19362" h="1121608">
                <a:moveTo>
                  <a:pt x="494897" y="0"/>
                </a:moveTo>
                <a:lnTo>
                  <a:pt x="619362" y="64645"/>
                </a:lnTo>
                <a:cubicBezTo>
                  <a:pt x="616209" y="446069"/>
                  <a:pt x="610624" y="686837"/>
                  <a:pt x="607471" y="1068261"/>
                </a:cubicBezTo>
                <a:lnTo>
                  <a:pt x="15041" y="1121608"/>
                </a:lnTo>
                <a:lnTo>
                  <a:pt x="0" y="987023"/>
                </a:lnTo>
                <a:lnTo>
                  <a:pt x="422157" y="894304"/>
                </a:lnTo>
                <a:cubicBezTo>
                  <a:pt x="413665" y="601458"/>
                  <a:pt x="503389" y="292846"/>
                  <a:pt x="4948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5900" y="1553210"/>
            <a:ext cx="5725795" cy="496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300">
                <a:ln>
                  <a:noFill/>
                </a:ln>
                <a:effectLst/>
                <a:uLnTx/>
                <a:uFillTx/>
                <a:sym typeface="+mn-ea"/>
              </a:rPr>
              <a:t>第九条</a:t>
            </a: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300">
                <a:ln>
                  <a:noFill/>
                </a:ln>
                <a:effectLst/>
                <a:uLnTx/>
                <a:uFillTx/>
                <a:sym typeface="+mn-ea"/>
              </a:rPr>
              <a:t>用人单位招用劳动者，</a:t>
            </a:r>
            <a:r>
              <a:rPr lang="zh-CN" altLang="en-US" sz="23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不得扣押</a:t>
            </a:r>
            <a:r>
              <a:rPr lang="zh-CN" altLang="en-US" sz="2300">
                <a:ln>
                  <a:noFill/>
                </a:ln>
                <a:effectLst/>
                <a:uLnTx/>
                <a:uFillTx/>
                <a:sym typeface="+mn-ea"/>
              </a:rPr>
              <a:t>劳动者的</a:t>
            </a:r>
            <a:r>
              <a:rPr lang="zh-CN" altLang="en-US" sz="23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居民身份证</a:t>
            </a:r>
            <a:r>
              <a:rPr lang="zh-CN" altLang="en-US" sz="2300">
                <a:ln>
                  <a:noFill/>
                </a:ln>
                <a:effectLst/>
                <a:uLnTx/>
                <a:uFillTx/>
                <a:sym typeface="+mn-ea"/>
              </a:rPr>
              <a:t>和其他证件；</a:t>
            </a: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30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sym typeface="+mn-ea"/>
              </a:rPr>
              <a:t>   ——通常做法为将身份证、学历证 原件复印，企业留存复印件，原件退还给员工。</a:t>
            </a: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3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不得</a:t>
            </a:r>
            <a:r>
              <a:rPr lang="zh-CN" altLang="en-US" sz="2300">
                <a:ln>
                  <a:noFill/>
                </a:ln>
                <a:effectLst/>
                <a:uLnTx/>
                <a:uFillTx/>
                <a:sym typeface="+mn-ea"/>
              </a:rPr>
              <a:t>要求劳动者提供担保或者以其他名义向劳动者</a:t>
            </a:r>
            <a:r>
              <a:rPr lang="zh-CN" altLang="en-US" sz="23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收取财物</a:t>
            </a:r>
            <a:r>
              <a:rPr lang="zh-CN" altLang="en-US" sz="2300" b="1">
                <a:ln>
                  <a:noFill/>
                </a:ln>
                <a:effectLst/>
                <a:uLnTx/>
                <a:uFillTx/>
                <a:sym typeface="+mn-ea"/>
              </a:rPr>
              <a:t>。</a:t>
            </a:r>
            <a:endParaRPr kumimoji="0" lang="zh-CN" altLang="en-US" sz="23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kumimoji="0" lang="zh-CN" altLang="en-US" sz="2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sz="2300" dirty="0">
              <a:latin typeface="LS" panose="02000303000000000000" pitchFamily="50" charset="0"/>
            </a:endParaRPr>
          </a:p>
          <a:p>
            <a:endParaRPr lang="zh-CN" altLang="en-US" sz="24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90855" y="-191135"/>
            <a:ext cx="677545" cy="988695"/>
            <a:chOff x="5625486" y="-297599"/>
            <a:chExt cx="936000" cy="1427420"/>
          </a:xfrm>
        </p:grpSpPr>
        <p:sp>
          <p:nvSpPr>
            <p:cNvPr id="17" name="矩形 16"/>
            <p:cNvSpPr>
              <a:spLocks noChangeAspect="1"/>
            </p:cNvSpPr>
            <p:nvPr/>
          </p:nvSpPr>
          <p:spPr>
            <a:xfrm rot="2734171">
              <a:off x="5625486" y="193821"/>
              <a:ext cx="936000" cy="936000"/>
            </a:xfrm>
            <a:prstGeom prst="rect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7" name="矩形 26"/>
            <p:cNvSpPr/>
            <p:nvPr/>
          </p:nvSpPr>
          <p:spPr>
            <a:xfrm rot="2734171">
              <a:off x="5796283" y="-61739"/>
              <a:ext cx="599434" cy="599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34171">
              <a:off x="5793770" y="-297599"/>
              <a:ext cx="599434" cy="599434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10475023" y="-189953"/>
            <a:ext cx="708189" cy="1080000"/>
            <a:chOff x="5625486" y="-297599"/>
            <a:chExt cx="936000" cy="1427420"/>
          </a:xfrm>
        </p:grpSpPr>
        <p:sp>
          <p:nvSpPr>
            <p:cNvPr id="32" name="矩形 31"/>
            <p:cNvSpPr>
              <a:spLocks noChangeAspect="1"/>
            </p:cNvSpPr>
            <p:nvPr/>
          </p:nvSpPr>
          <p:spPr>
            <a:xfrm rot="2734171">
              <a:off x="5625486" y="193821"/>
              <a:ext cx="936000" cy="936000"/>
            </a:xfrm>
            <a:prstGeom prst="rect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3" name="矩形 32"/>
            <p:cNvSpPr/>
            <p:nvPr/>
          </p:nvSpPr>
          <p:spPr>
            <a:xfrm rot="2734171">
              <a:off x="5796283" y="-61739"/>
              <a:ext cx="599434" cy="599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2734171">
              <a:off x="5793770" y="-297599"/>
              <a:ext cx="599434" cy="599434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0538024" y="5892357"/>
            <a:ext cx="613765" cy="936000"/>
            <a:chOff x="5625486" y="-297599"/>
            <a:chExt cx="936000" cy="1427420"/>
          </a:xfrm>
        </p:grpSpPr>
        <p:sp>
          <p:nvSpPr>
            <p:cNvPr id="36" name="矩形 35"/>
            <p:cNvSpPr>
              <a:spLocks noChangeAspect="1"/>
            </p:cNvSpPr>
            <p:nvPr/>
          </p:nvSpPr>
          <p:spPr>
            <a:xfrm rot="2734171">
              <a:off x="5625486" y="193821"/>
              <a:ext cx="936000" cy="936000"/>
            </a:xfrm>
            <a:prstGeom prst="rect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7" name="矩形 36"/>
            <p:cNvSpPr/>
            <p:nvPr/>
          </p:nvSpPr>
          <p:spPr>
            <a:xfrm rot="2734171">
              <a:off x="5796283" y="-61739"/>
              <a:ext cx="599434" cy="599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734171">
              <a:off x="5793770" y="-297599"/>
              <a:ext cx="599434" cy="599434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516454" y="5966017"/>
            <a:ext cx="613765" cy="936000"/>
            <a:chOff x="5625486" y="-297599"/>
            <a:chExt cx="936000" cy="1427420"/>
          </a:xfrm>
        </p:grpSpPr>
        <p:sp>
          <p:nvSpPr>
            <p:cNvPr id="10" name="矩形 9"/>
            <p:cNvSpPr>
              <a:spLocks noChangeAspect="1"/>
            </p:cNvSpPr>
            <p:nvPr/>
          </p:nvSpPr>
          <p:spPr>
            <a:xfrm rot="2734171">
              <a:off x="5625486" y="193821"/>
              <a:ext cx="936000" cy="936000"/>
            </a:xfrm>
            <a:prstGeom prst="rect">
              <a:avLst/>
            </a:prstGeom>
            <a:noFill/>
            <a:ln w="666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 useBgFill="1">
          <p:nvSpPr>
            <p:cNvPr id="11" name="矩形 10"/>
            <p:cNvSpPr/>
            <p:nvPr/>
          </p:nvSpPr>
          <p:spPr>
            <a:xfrm rot="2734171">
              <a:off x="5796283" y="-61739"/>
              <a:ext cx="599434" cy="599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34171">
              <a:off x="5793770" y="-297599"/>
              <a:ext cx="599434" cy="599434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10894" y="1035050"/>
            <a:ext cx="10520046" cy="5437505"/>
            <a:chOff x="1090456" y="868047"/>
            <a:chExt cx="3339620" cy="556143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直角三角形 3"/>
            <p:cNvSpPr/>
            <p:nvPr/>
          </p:nvSpPr>
          <p:spPr>
            <a:xfrm rot="10800000">
              <a:off x="2808200" y="5549900"/>
              <a:ext cx="1332000" cy="363538"/>
            </a:xfrm>
            <a:custGeom>
              <a:avLst/>
              <a:gdLst>
                <a:gd name="connsiteX0" fmla="*/ 0 w 1332000"/>
                <a:gd name="connsiteY0" fmla="*/ 566738 h 566738"/>
                <a:gd name="connsiteX1" fmla="*/ 0 w 1332000"/>
                <a:gd name="connsiteY1" fmla="*/ 0 h 566738"/>
                <a:gd name="connsiteX2" fmla="*/ 1332000 w 1332000"/>
                <a:gd name="connsiteY2" fmla="*/ 566738 h 566738"/>
                <a:gd name="connsiteX3" fmla="*/ 0 w 1332000"/>
                <a:gd name="connsiteY3" fmla="*/ 566738 h 566738"/>
                <a:gd name="connsiteX0-1" fmla="*/ 0 w 1332000"/>
                <a:gd name="connsiteY0-2" fmla="*/ 363538 h 363538"/>
                <a:gd name="connsiteX1-3" fmla="*/ 12700 w 1332000"/>
                <a:gd name="connsiteY1-4" fmla="*/ 0 h 363538"/>
                <a:gd name="connsiteX2-5" fmla="*/ 1332000 w 1332000"/>
                <a:gd name="connsiteY2-6" fmla="*/ 363538 h 363538"/>
                <a:gd name="connsiteX3-7" fmla="*/ 0 w 1332000"/>
                <a:gd name="connsiteY3-8" fmla="*/ 363538 h 363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32000" h="363538">
                  <a:moveTo>
                    <a:pt x="0" y="363538"/>
                  </a:moveTo>
                  <a:lnTo>
                    <a:pt x="12700" y="0"/>
                  </a:lnTo>
                  <a:lnTo>
                    <a:pt x="1332000" y="363538"/>
                  </a:lnTo>
                  <a:lnTo>
                    <a:pt x="0" y="363538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4"/>
            <p:cNvSpPr/>
            <p:nvPr/>
          </p:nvSpPr>
          <p:spPr>
            <a:xfrm rot="10800000" flipH="1">
              <a:off x="1361988" y="5549900"/>
              <a:ext cx="1332000" cy="376238"/>
            </a:xfrm>
            <a:custGeom>
              <a:avLst/>
              <a:gdLst>
                <a:gd name="connsiteX0" fmla="*/ 0 w 1332000"/>
                <a:gd name="connsiteY0" fmla="*/ 566738 h 566738"/>
                <a:gd name="connsiteX1" fmla="*/ 0 w 1332000"/>
                <a:gd name="connsiteY1" fmla="*/ 0 h 566738"/>
                <a:gd name="connsiteX2" fmla="*/ 1332000 w 1332000"/>
                <a:gd name="connsiteY2" fmla="*/ 566738 h 566738"/>
                <a:gd name="connsiteX3" fmla="*/ 0 w 1332000"/>
                <a:gd name="connsiteY3" fmla="*/ 566738 h 566738"/>
                <a:gd name="connsiteX0-1" fmla="*/ 0 w 1332000"/>
                <a:gd name="connsiteY0-2" fmla="*/ 376238 h 376238"/>
                <a:gd name="connsiteX1-3" fmla="*/ 0 w 1332000"/>
                <a:gd name="connsiteY1-4" fmla="*/ 0 h 376238"/>
                <a:gd name="connsiteX2-5" fmla="*/ 1332000 w 1332000"/>
                <a:gd name="connsiteY2-6" fmla="*/ 376238 h 376238"/>
                <a:gd name="connsiteX3-7" fmla="*/ 0 w 1332000"/>
                <a:gd name="connsiteY3-8" fmla="*/ 376238 h 3762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32000" h="376238">
                  <a:moveTo>
                    <a:pt x="0" y="376238"/>
                  </a:moveTo>
                  <a:lnTo>
                    <a:pt x="0" y="0"/>
                  </a:lnTo>
                  <a:lnTo>
                    <a:pt x="1332000" y="376238"/>
                  </a:lnTo>
                  <a:lnTo>
                    <a:pt x="0" y="376238"/>
                  </a:lnTo>
                  <a:close/>
                </a:path>
              </a:pathLst>
            </a:cu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90456" y="868047"/>
              <a:ext cx="3339620" cy="5561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1115060" y="1172845"/>
            <a:ext cx="9464040" cy="517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劳动合同应当具备以下条款：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1、用人单位的名称、住所和法定代表人或者主要负责人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2、</a:t>
            </a:r>
            <a:r>
              <a:rPr lang="zh-CN" altLang="en-US" sz="22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劳动者的姓名、住址和居民身份证（其他有效身份证件号码）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3、</a:t>
            </a:r>
            <a:r>
              <a:rPr lang="zh-CN" altLang="en-US" sz="22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劳动合同期限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4、工作内容、工作地点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5、</a:t>
            </a:r>
            <a:r>
              <a:rPr lang="zh-CN" altLang="en-US" sz="22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工作时间、休息休假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6、</a:t>
            </a:r>
            <a:r>
              <a:rPr lang="zh-CN" altLang="en-US" sz="22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劳动报酬（基本工资、绩效工资、提成奖金，补贴福利</a:t>
            </a:r>
            <a:r>
              <a:rPr lang="en-US" altLang="zh-CN" sz="22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……</a:t>
            </a:r>
            <a:r>
              <a:rPr lang="zh-CN" altLang="en-US" sz="2200" b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）</a:t>
            </a:r>
            <a:endParaRPr kumimoji="0" lang="zh-CN" altLang="en-US" sz="2200" b="1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7、</a:t>
            </a:r>
            <a:r>
              <a:rPr lang="zh-CN" altLang="en-US" sz="22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sym typeface="+mn-ea"/>
              </a:rPr>
              <a:t>社会保险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8、劳动保护、劳动条件和职业危害防护</a:t>
            </a:r>
            <a:endParaRPr kumimoji="0" lang="zh-CN" altLang="en-US" sz="2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200">
                <a:ln>
                  <a:noFill/>
                </a:ln>
                <a:effectLst/>
                <a:uLnTx/>
                <a:uFillTx/>
                <a:sym typeface="+mn-ea"/>
              </a:rPr>
              <a:t>9、法律、法规规定应当纳入劳动合同的其他事项。</a:t>
            </a:r>
            <a:endParaRPr lang="zh-CN" altLang="en-US" sz="220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     PS:</a:t>
            </a:r>
            <a:r>
              <a:rPr lang="zh-CN" altLang="en-US" sz="2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有疑问及时跟</a:t>
            </a:r>
            <a:r>
              <a:rPr lang="en-US" altLang="zh-CN" sz="2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HR</a:t>
            </a:r>
            <a:r>
              <a:rPr lang="zh-CN" altLang="en-US" sz="22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问明白，只要不含暴力条款就好</a:t>
            </a:r>
            <a:endParaRPr lang="zh-CN" altLang="en-US" sz="22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68495" y="300990"/>
            <a:ext cx="4424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ym typeface="+mn-ea"/>
              </a:rPr>
              <a:t>劳动合同基本内容</a:t>
            </a:r>
            <a:endParaRPr lang="zh-CN" altLang="en-US" sz="2800" b="1" dirty="0">
              <a:sym typeface="+mn-ea"/>
            </a:endParaRPr>
          </a:p>
          <a:p>
            <a:endParaRPr lang="en-US" sz="2800" dirty="0">
              <a:latin typeface="LS" panose="02000303000000000000" pitchFamily="50" charset="0"/>
            </a:endParaRPr>
          </a:p>
        </p:txBody>
      </p:sp>
      <p:sp>
        <p:nvSpPr>
          <p:cNvPr id="42" name="矩形 41"/>
          <p:cNvSpPr/>
          <p:nvPr/>
        </p:nvSpPr>
        <p:spPr>
          <a:xfrm rot="2734171">
            <a:off x="5803900" y="6578600"/>
            <a:ext cx="599434" cy="599434"/>
          </a:xfrm>
          <a:prstGeom prst="rect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542290" y="443230"/>
            <a:ext cx="2978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ym typeface="+mn-ea"/>
              </a:rPr>
              <a:t>试用期</a:t>
            </a:r>
            <a:endParaRPr lang="zh-CN" altLang="en-US" sz="2800" b="1" dirty="0"/>
          </a:p>
          <a:p>
            <a:endParaRPr lang="en-US" sz="2800" b="1" dirty="0">
              <a:latin typeface="LS" panose="02000303000000000000" pitchFamily="50" charset="0"/>
            </a:endParaRPr>
          </a:p>
        </p:txBody>
      </p:sp>
      <p:sp>
        <p:nvSpPr>
          <p:cNvPr id="42" name="矩形 41"/>
          <p:cNvSpPr/>
          <p:nvPr/>
        </p:nvSpPr>
        <p:spPr>
          <a:xfrm rot="2734171">
            <a:off x="5803900" y="6578600"/>
            <a:ext cx="599434" cy="599434"/>
          </a:xfrm>
          <a:prstGeom prst="rect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171" name="表格 7170"/>
          <p:cNvGraphicFramePr>
            <a:graphicFrameLocks noGrp="1"/>
          </p:cNvGraphicFramePr>
          <p:nvPr/>
        </p:nvGraphicFramePr>
        <p:xfrm>
          <a:off x="542290" y="1396365"/>
          <a:ext cx="10731500" cy="4799330"/>
        </p:xfrm>
        <a:graphic>
          <a:graphicData uri="http://schemas.openxmlformats.org/drawingml/2006/table">
            <a:tbl>
              <a:tblPr/>
              <a:tblGrid>
                <a:gridCol w="3445510"/>
                <a:gridCol w="2763520"/>
                <a:gridCol w="4522470"/>
              </a:tblGrid>
              <a:tr h="1077595"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合同期限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 试用期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sym typeface="Arial" pitchFamily="34" charset="0"/>
                        </a:rPr>
                        <a:t>时长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charset="0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sym typeface="Arial" pitchFamily="34" charset="0"/>
                        </a:rPr>
                        <a:t>工资</a:t>
                      </a: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charset="0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</a:tr>
              <a:tr h="40894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Calibri" charset="0"/>
                          <a:sym typeface="Arial" pitchFamily="34" charset="0"/>
                        </a:rPr>
                        <a:t>以工作任务为期限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alibri" charset="0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无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 rowSpan="6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≥同岗位最低档工资*80%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 charset="0"/>
                        <a:sym typeface="Arial" pitchFamily="34" charset="0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≥转正工资*80%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 charset="0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40894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Calibri" charset="0"/>
                        </a:rPr>
                        <a:t>合同期限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≤3个月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charset="-122"/>
                        <a:ea typeface="微软雅黑" charset="-122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3149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</a:rPr>
                        <a:t>3个月&lt;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Calibri" charset="0"/>
                        </a:rPr>
                        <a:t>合同期限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</a:rPr>
                        <a:t>&lt; 1年</a:t>
                      </a:r>
                      <a:endParaRPr lang="zh-CN" altLang="en-US" sz="1800" b="1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试用期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≤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1个月</a:t>
                      </a:r>
                      <a:endParaRPr lang="zh-CN" altLang="en-US" sz="1800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9753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</a:rPr>
                        <a:t>1年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≤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Calibri" charset="0"/>
                        </a:rPr>
                        <a:t>合同期限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</a:rPr>
                        <a:t>&lt; 3年</a:t>
                      </a:r>
                      <a:endParaRPr lang="zh-CN" altLang="en-US" sz="1800" b="1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试用期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≤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2个月</a:t>
                      </a:r>
                      <a:endParaRPr lang="zh-CN" altLang="en-US" sz="1800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619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Calibri" charset="0"/>
                        </a:rPr>
                        <a:t>合同期限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Calibri" charset="0"/>
                          <a:sym typeface="Arial" pitchFamily="34" charset="0"/>
                        </a:rPr>
                        <a:t>≥ </a:t>
                      </a:r>
                      <a:r>
                        <a:rPr lang="zh-CN" altLang="en-US" sz="1800" b="1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3年</a:t>
                      </a:r>
                      <a:endParaRPr lang="zh-CN" altLang="en-US" sz="1800" b="1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试用期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  <a:sym typeface="Arial" pitchFamily="34" charset="0"/>
                        </a:rPr>
                        <a:t>≤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微软雅黑" charset="-122"/>
                          <a:ea typeface="微软雅黑" charset="-122"/>
                          <a:sym typeface="Arial" pitchFamily="34" charset="0"/>
                        </a:rPr>
                        <a:t>6个月</a:t>
                      </a:r>
                      <a:endParaRPr lang="zh-CN" altLang="en-US" sz="1800" dirty="0">
                        <a:solidFill>
                          <a:srgbClr val="FF3300"/>
                        </a:solidFill>
                        <a:latin typeface="微软雅黑" charset="-122"/>
                        <a:ea typeface="微软雅黑" charset="-122"/>
                        <a:sym typeface="Arial" pitchFamily="34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6769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无固定期限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34627" y="-458009"/>
            <a:ext cx="2684746" cy="2877561"/>
            <a:chOff x="2339052" y="1079960"/>
            <a:chExt cx="2684746" cy="287756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94813">
              <a:off x="2719310" y="1079960"/>
              <a:ext cx="2304488" cy="2877561"/>
            </a:xfrm>
            <a:prstGeom prst="rect">
              <a:avLst/>
            </a:prstGeom>
          </p:spPr>
        </p:pic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3319962" y="1983542"/>
              <a:ext cx="1188000" cy="1188000"/>
            </a:xfrm>
            <a:prstGeom prst="ellipse">
              <a:avLst/>
            </a:pr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3598970" y="2234418"/>
              <a:ext cx="540000" cy="540000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0" name="矩形 9"/>
            <p:cNvSpPr>
              <a:spLocks noChangeAspect="1"/>
            </p:cNvSpPr>
            <p:nvPr/>
          </p:nvSpPr>
          <p:spPr>
            <a:xfrm rot="20094813">
              <a:off x="2339052" y="1092081"/>
              <a:ext cx="2401410" cy="151200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flipH="1">
            <a:off x="8847266" y="-639473"/>
            <a:ext cx="2684746" cy="2877561"/>
            <a:chOff x="2339052" y="1079960"/>
            <a:chExt cx="2684746" cy="287756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94813">
              <a:off x="2719310" y="1079960"/>
              <a:ext cx="2304488" cy="2877561"/>
            </a:xfrm>
            <a:prstGeom prst="rect">
              <a:avLst/>
            </a:prstGeom>
          </p:spPr>
        </p:pic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319962" y="1983542"/>
              <a:ext cx="1188000" cy="1188000"/>
            </a:xfrm>
            <a:prstGeom prst="ellipse">
              <a:avLst/>
            </a:pr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598970" y="2234418"/>
              <a:ext cx="540000" cy="540000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矩形 21"/>
            <p:cNvSpPr>
              <a:spLocks noChangeAspect="1"/>
            </p:cNvSpPr>
            <p:nvPr/>
          </p:nvSpPr>
          <p:spPr>
            <a:xfrm rot="20094813">
              <a:off x="2339052" y="1092081"/>
              <a:ext cx="2401410" cy="151200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9670" y="1322705"/>
            <a:ext cx="4622800" cy="552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“五险”—社会保险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养老保险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医疗保险（大病医疗）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失业保险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工伤保险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生育保险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  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>
                <a:ln>
                  <a:noFill/>
                </a:ln>
                <a:effectLst/>
                <a:uLnTx/>
                <a:uFillTx/>
                <a:sym typeface="+mn-ea"/>
              </a:rPr>
              <a:t>“一金”—住房公积金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Char char="Ø"/>
              <a:defRPr/>
            </a:pPr>
            <a:endParaRPr lang="zh-CN" altLang="en-US" sz="2800" dirty="0">
              <a:latin typeface="LS" panose="02000303000000000000" pitchFamily="50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2955" y="264160"/>
            <a:ext cx="219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ym typeface="+mn-ea"/>
              </a:rPr>
              <a:t>五险一金</a:t>
            </a:r>
            <a:endParaRPr lang="zh-CN" altLang="en-US" sz="2800" b="1" dirty="0">
              <a:latin typeface="LS" panose="02000303000000000000" pitchFamily="50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15315" y="264160"/>
            <a:ext cx="2699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  <a:latin typeface="Calibri" charset="0"/>
                <a:ea typeface="宋体" pitchFamily="2" charset="-122"/>
                <a:sym typeface="黑体" charset="-122"/>
              </a:rPr>
              <a:t>基本养老保险</a:t>
            </a:r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5315" y="1054735"/>
            <a:ext cx="10769600" cy="5282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zh-CN" altLang="en-US" sz="2000" b="1" dirty="0">
                <a:latin typeface="Calibri" charset="0"/>
                <a:ea typeface="宋体" pitchFamily="2" charset="-122"/>
                <a:sym typeface="黑体" charset="-122"/>
              </a:rPr>
              <a:t>今日：养老保险</a:t>
            </a:r>
            <a:endParaRPr lang="zh-CN" altLang="en-US" sz="2000" b="1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  </a:t>
            </a:r>
            <a:r>
              <a:rPr lang="zh-CN" altLang="en-US" sz="2000" b="1" dirty="0">
                <a:latin typeface="Calibri" charset="0"/>
                <a:ea typeface="宋体" pitchFamily="2" charset="-122"/>
                <a:sym typeface="黑体" charset="-122"/>
              </a:rPr>
              <a:t>用途：</a:t>
            </a:r>
            <a:endParaRPr lang="zh-CN" altLang="en-US" sz="2000" b="1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Calibri" charset="0"/>
                <a:ea typeface="宋体" pitchFamily="2" charset="-122"/>
                <a:sym typeface="Arial" pitchFamily="34" charset="0"/>
              </a:rPr>
              <a:t>1、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达到法定退休年龄的参保人，累计缴费</a:t>
            </a:r>
            <a:r>
              <a:rPr lang="zh-CN" altLang="en-US" sz="2000" dirty="0">
                <a:solidFill>
                  <a:srgbClr val="FF3300"/>
                </a:solidFill>
                <a:latin typeface="Calibri" charset="0"/>
                <a:ea typeface="宋体" pitchFamily="2" charset="-122"/>
                <a:sym typeface="黑体" charset="-122"/>
              </a:rPr>
              <a:t>满十五年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的，按月领取基本</a:t>
            </a:r>
            <a:r>
              <a:rPr lang="zh-CN" altLang="en-US" sz="2000" b="1" dirty="0">
                <a:solidFill>
                  <a:srgbClr val="FF3300"/>
                </a:solidFill>
                <a:latin typeface="Calibri" charset="0"/>
                <a:ea typeface="宋体" pitchFamily="2" charset="-122"/>
                <a:sym typeface="黑体" charset="-122"/>
              </a:rPr>
              <a:t>养老金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。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       累计缴费不足十五年的：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Calibri" charset="0"/>
                <a:ea typeface="宋体" pitchFamily="2" charset="-122"/>
                <a:sym typeface="Wingdings" pitchFamily="2" charset="2"/>
              </a:rPr>
              <a:t>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继续缴纳满15年；     </a:t>
            </a:r>
            <a:r>
              <a:rPr lang="zh-CN" altLang="en-US" sz="2000" dirty="0">
                <a:latin typeface="Calibri" charset="0"/>
                <a:ea typeface="宋体" pitchFamily="2" charset="-122"/>
                <a:sym typeface="Wingdings" pitchFamily="2" charset="2"/>
              </a:rPr>
              <a:t>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转入新型农村社会养老保险或者城镇居民社会养老保险。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2、参保人因病或者非因工死亡的，其遗属可以领取</a:t>
            </a:r>
            <a:r>
              <a:rPr lang="zh-CN" altLang="en-US" sz="2000" b="1" dirty="0">
                <a:solidFill>
                  <a:srgbClr val="FF3300"/>
                </a:solidFill>
                <a:latin typeface="Calibri" charset="0"/>
                <a:ea typeface="宋体" pitchFamily="2" charset="-122"/>
                <a:sym typeface="黑体" charset="-122"/>
              </a:rPr>
              <a:t>丧葬补助金</a:t>
            </a:r>
            <a:r>
              <a:rPr lang="zh-CN" altLang="en-US" sz="2000" b="1" dirty="0">
                <a:latin typeface="Calibri" charset="0"/>
                <a:ea typeface="宋体" pitchFamily="2" charset="-122"/>
                <a:sym typeface="黑体" charset="-122"/>
              </a:rPr>
              <a:t>和</a:t>
            </a:r>
            <a:r>
              <a:rPr lang="zh-CN" altLang="en-US" sz="2000" b="1" dirty="0">
                <a:solidFill>
                  <a:srgbClr val="FF3300"/>
                </a:solidFill>
                <a:latin typeface="Calibri" charset="0"/>
                <a:ea typeface="宋体" pitchFamily="2" charset="-122"/>
                <a:sym typeface="黑体" charset="-122"/>
              </a:rPr>
              <a:t>抚恤金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。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3、参保人在未达到法定退休年龄时，因病或者非因工致残完全丧失劳动能力的，可以领取</a:t>
            </a:r>
            <a:r>
              <a:rPr lang="zh-CN" altLang="en-US" sz="2000" b="1" dirty="0">
                <a:solidFill>
                  <a:srgbClr val="FF3300"/>
                </a:solidFill>
                <a:latin typeface="Calibri" charset="0"/>
                <a:ea typeface="宋体" pitchFamily="2" charset="-122"/>
                <a:sym typeface="黑体" charset="-122"/>
              </a:rPr>
              <a:t>病残津贴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。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endParaRPr lang="zh-CN" altLang="en-US" sz="2000" dirty="0">
              <a:latin typeface="Calibri" charset="0"/>
              <a:ea typeface="宋体" pitchFamily="2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zh-CN" altLang="en-US" sz="2000" b="1" dirty="0">
                <a:latin typeface="Calibri" charset="0"/>
                <a:ea typeface="宋体" pitchFamily="2" charset="-122"/>
                <a:sym typeface="Arial" pitchFamily="34" charset="0"/>
              </a:rPr>
              <a:t>养老金：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根据</a:t>
            </a:r>
            <a:r>
              <a:rPr lang="zh-CN" altLang="en-US" sz="2000" b="1" dirty="0">
                <a:latin typeface="Calibri" charset="0"/>
                <a:ea typeface="宋体" pitchFamily="2" charset="-122"/>
                <a:sym typeface="黑体" charset="-122"/>
              </a:rPr>
              <a:t>个人累计缴费年限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、</a:t>
            </a:r>
            <a:r>
              <a:rPr lang="zh-CN" altLang="en-US" sz="2000" b="1" dirty="0">
                <a:latin typeface="Calibri" charset="0"/>
                <a:ea typeface="宋体" pitchFamily="2" charset="-122"/>
                <a:sym typeface="黑体" charset="-122"/>
              </a:rPr>
              <a:t>缴费工资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、当地职工平均工资、个人账户金额、城镇人口平均预期寿命等因素确定。</a:t>
            </a:r>
            <a:endParaRPr lang="zh-CN" altLang="en-US" sz="2000" dirty="0">
              <a:latin typeface="Calibri" charset="0"/>
              <a:ea typeface="宋体" pitchFamily="2" charset="-122"/>
              <a:sym typeface="黑体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endParaRPr lang="zh-CN" altLang="en-US" sz="2000" dirty="0">
              <a:latin typeface="Calibri" charset="0"/>
              <a:ea typeface="宋体" pitchFamily="2" charset="-122"/>
            </a:endParaRPr>
          </a:p>
          <a:p>
            <a:pPr marL="1905" indent="-1905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zh-CN" altLang="en-US" sz="2000" b="1" dirty="0">
                <a:latin typeface="Calibri" charset="0"/>
                <a:ea typeface="宋体" pitchFamily="2" charset="-122"/>
                <a:sym typeface="Arial" pitchFamily="34" charset="0"/>
              </a:rPr>
              <a:t>养老保险关系：</a:t>
            </a:r>
            <a:r>
              <a:rPr lang="zh-CN" altLang="en-US" sz="2000" dirty="0">
                <a:latin typeface="Calibri" charset="0"/>
                <a:ea typeface="宋体" pitchFamily="2" charset="-122"/>
                <a:sym typeface="黑体" charset="-122"/>
              </a:rPr>
              <a:t>可随本人跨省市迁移，缴费年限累计。</a:t>
            </a:r>
            <a:endParaRPr lang="zh-CN" altLang="en-US" sz="2000" dirty="0">
              <a:solidFill>
                <a:srgbClr val="A6A6A6"/>
              </a:solidFill>
              <a:latin typeface="微软雅黑" charset="-122"/>
              <a:ea typeface="微软雅黑" charset="-122"/>
              <a:sym typeface="黑体" charset="-122"/>
            </a:endParaRPr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15315" y="264160"/>
            <a:ext cx="2699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  <a:latin typeface="Calibri" charset="0"/>
                <a:ea typeface="宋体" pitchFamily="2" charset="-122"/>
                <a:sym typeface="黑体" charset="-122"/>
              </a:rPr>
              <a:t>基本医疗保险</a:t>
            </a:r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1985" y="1105535"/>
            <a:ext cx="1076960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医院、定点药店：刷社保卡（个人账户中的保险金）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部分报销：大病、住院（连续缴纳满6个月）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缴纳：我市参保职工缴纳基本医疗保险费的最低年限为满25年，且在我市实际缴费年限不得低于5年。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Wingdings" pitchFamily="2" charset="2"/>
              </a:rPr>
              <a:t>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已交满25年，未退休，继续缴纳至退休；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Wingdings" pitchFamily="2" charset="2"/>
              </a:rPr>
              <a:t>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已退休，未缴满25年，一次性缴足（上年市平均工资*8%）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医疗保险关系：</a:t>
            </a:r>
            <a:r>
              <a:rPr lang="zh-CN" altLang="en-US" sz="2000" b="1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可随本人跨省市迁移，缴费年限累计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。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整容、减肥、增高等医疗费用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交通事故，或被歹徒伤害（只有在公安机关证明确实找不到加害人的情况下，才能由医保暂时核销）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3233811" y="0"/>
            <a:ext cx="5724378" cy="3263705"/>
          </a:xfrm>
          <a:prstGeom prst="triangle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34089" y="311912"/>
            <a:ext cx="27238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dirty="0" smtClean="0">
                <a:solidFill>
                  <a:schemeClr val="bg1">
                    <a:alpha val="79000"/>
                  </a:schemeClr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rPr>
              <a:t>目 录</a:t>
            </a:r>
            <a:endParaRPr lang="zh-CN" altLang="en-US" sz="8800" dirty="0">
              <a:solidFill>
                <a:schemeClr val="bg1">
                  <a:alpha val="79000"/>
                </a:schemeClr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2426" y="2904899"/>
            <a:ext cx="1037463" cy="1015663"/>
            <a:chOff x="2051101" y="2840276"/>
            <a:chExt cx="1037463" cy="1015663"/>
          </a:xfrm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2071243" y="2896472"/>
              <a:ext cx="936000" cy="936000"/>
              <a:chOff x="4548554" y="2419643"/>
              <a:chExt cx="1547446" cy="1547446"/>
            </a:xfrm>
          </p:grpSpPr>
          <p:sp>
            <p:nvSpPr>
              <p:cNvPr id="31" name="圆角矩形 30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51101" y="2840276"/>
              <a:ext cx="10374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方正细圆简体" panose="03000509000000000000" pitchFamily="65" charset="-122"/>
                  <a:ea typeface="方正细圆简体" panose="03000509000000000000" pitchFamily="65" charset="-122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057" y="4890630"/>
            <a:ext cx="1029970" cy="1014730"/>
            <a:chOff x="3832225" y="4794696"/>
            <a:chExt cx="1029970" cy="1014730"/>
          </a:xfrm>
        </p:grpSpPr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3881000" y="4844848"/>
              <a:ext cx="936000" cy="936000"/>
              <a:chOff x="4548554" y="2419643"/>
              <a:chExt cx="1547446" cy="1547446"/>
            </a:xfrm>
          </p:grpSpPr>
          <p:sp>
            <p:nvSpPr>
              <p:cNvPr id="42" name="圆角矩形 41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832225" y="4794696"/>
              <a:ext cx="102997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方正细圆简体" panose="03000509000000000000" pitchFamily="65" charset="-122"/>
                  <a:ea typeface="方正细圆简体" panose="03000509000000000000" pitchFamily="65" charset="-122"/>
                </a:rPr>
                <a:t>03</a:t>
              </a:r>
              <a:endParaRPr lang="zh-CN" altLang="en-US" sz="6000" dirty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53179" y="2905021"/>
            <a:ext cx="1037463" cy="1015663"/>
            <a:chOff x="7232233" y="3457060"/>
            <a:chExt cx="1037463" cy="1015663"/>
          </a:xfrm>
        </p:grpSpPr>
        <p:grpSp>
          <p:nvGrpSpPr>
            <p:cNvPr id="45" name="组合 44"/>
            <p:cNvGrpSpPr>
              <a:grpSpLocks noChangeAspect="1"/>
            </p:cNvGrpSpPr>
            <p:nvPr/>
          </p:nvGrpSpPr>
          <p:grpSpPr>
            <a:xfrm>
              <a:off x="7281008" y="3507212"/>
              <a:ext cx="936000" cy="936000"/>
              <a:chOff x="4548554" y="2419643"/>
              <a:chExt cx="1547446" cy="1547446"/>
            </a:xfrm>
          </p:grpSpPr>
          <p:sp>
            <p:nvSpPr>
              <p:cNvPr id="46" name="圆角矩形 45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7232233" y="3457060"/>
              <a:ext cx="10374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方正细圆简体" panose="03000509000000000000" pitchFamily="65" charset="-122"/>
                  <a:ea typeface="方正细圆简体" panose="03000509000000000000" pitchFamily="65" charset="-122"/>
                </a:rPr>
                <a:t>02</a:t>
              </a:r>
              <a:endParaRPr lang="zh-CN" altLang="en-US" sz="6000" dirty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760673" y="4952088"/>
            <a:ext cx="1029970" cy="1014730"/>
            <a:chOff x="8944121" y="3037833"/>
            <a:chExt cx="1029970" cy="1014730"/>
          </a:xfrm>
        </p:grpSpPr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9006964" y="3059849"/>
              <a:ext cx="936000" cy="936000"/>
              <a:chOff x="4548554" y="2419643"/>
              <a:chExt cx="1547446" cy="1547446"/>
            </a:xfrm>
          </p:grpSpPr>
          <p:sp>
            <p:nvSpPr>
              <p:cNvPr id="50" name="圆角矩形 49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0472D1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8944121" y="3037833"/>
              <a:ext cx="102997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方正细圆简体" panose="03000509000000000000" pitchFamily="65" charset="-122"/>
                  <a:ea typeface="方正细圆简体" panose="03000509000000000000" pitchFamily="65" charset="-122"/>
                </a:rPr>
                <a:t>04</a:t>
              </a:r>
              <a:endParaRPr lang="zh-CN" altLang="en-US" sz="6000" dirty="0">
                <a:solidFill>
                  <a:schemeClr val="bg1"/>
                </a:solidFill>
                <a:latin typeface="方正细圆简体" panose="03000509000000000000" pitchFamily="65" charset="-122"/>
                <a:ea typeface="方正细圆简体" panose="03000509000000000000" pitchFamily="65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111079" y="3394977"/>
            <a:ext cx="27330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LS" panose="02000303000000000000" pitchFamily="50" charset="0"/>
              </a:rPr>
              <a:t>前端开发岗位职责</a:t>
            </a:r>
            <a:endParaRPr lang="zh-CN" altLang="en-US" sz="2500" b="1" dirty="0" smtClean="0">
              <a:latin typeface="LS" panose="02000303000000000000" pitchFamily="50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323001" y="5171420"/>
            <a:ext cx="169100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LS" panose="02000303000000000000" pitchFamily="50" charset="0"/>
              </a:rPr>
              <a:t>合同&amp;协议</a:t>
            </a:r>
            <a:endParaRPr lang="zh-CN" altLang="en-US" sz="2500" b="1" dirty="0" smtClean="0">
              <a:latin typeface="LS" panose="02000303000000000000" pitchFamily="50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68573" y="5160109"/>
            <a:ext cx="145796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LS" panose="02000303000000000000" pitchFamily="50" charset="0"/>
              </a:rPr>
              <a:t>五险一金</a:t>
            </a:r>
            <a:endParaRPr lang="zh-CN" altLang="en-US" sz="2500" b="1" dirty="0" smtClean="0">
              <a:latin typeface="LS" panose="02000303000000000000" pitchFamily="50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85480" y="3274695"/>
            <a:ext cx="454914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dirty="0" smtClean="0">
                <a:latin typeface="LS" panose="02000303000000000000" pitchFamily="50" charset="0"/>
              </a:rPr>
              <a:t>前端开发职业发展方向</a:t>
            </a:r>
            <a:endParaRPr lang="zh-CN" altLang="en-US" sz="2500" b="1" dirty="0" smtClean="0">
              <a:latin typeface="LS" panose="02000303000000000000" pitchFamily="50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15315" y="264160"/>
            <a:ext cx="2699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  <a:latin typeface="Calibri" charset="0"/>
                <a:ea typeface="宋体" pitchFamily="2" charset="-122"/>
                <a:sym typeface="黑体" charset="-122"/>
              </a:rPr>
              <a:t>失业保险</a:t>
            </a:r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1985" y="1105535"/>
            <a:ext cx="10769600" cy="4920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05" marR="0" lvl="0" indent="-19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失业人员符合下列条件的，从失业保险基金中领取失业保险金：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(一)失业前用人单位和本人已经缴纳失业保险费满一年的；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(二)非因本人意愿中断就业的；</a:t>
            </a:r>
            <a:r>
              <a:rPr lang="zh-CN" altLang="en-US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（自己离职的不符合要求）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(三)已经进行失业登记，并有求职要求的。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失业保险金的标准，由省、自治区、直辖市人民政府确定，不得低于城市居民最低生活保障标准。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失业金领取流程：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终止或者解除劳动关系的证明——指定的公共就业服务机构——失业登记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失业登记证明和个人身份证明——社会保险经办机构——失业金领取手续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失业保险金领取期限自办理失业登记之日起计算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。</a:t>
            </a:r>
            <a:endParaRPr lang="zh-CN" altLang="en-US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15315" y="264160"/>
            <a:ext cx="2699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  <a:latin typeface="Calibri" charset="0"/>
                <a:ea typeface="宋体" pitchFamily="2" charset="-122"/>
                <a:sym typeface="黑体" charset="-122"/>
              </a:rPr>
              <a:t>工伤保险</a:t>
            </a:r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1985" y="1105535"/>
            <a:ext cx="10769600" cy="4699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05" marR="0" lvl="0" indent="-19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职工因工作原因受到事故伤害或者患职业病，且经工伤认定的，享受工伤保险待遇；其中，经劳动能力鉴定丧失劳动能力的，享受伤残待遇。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19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职工有下列情形之一的，应当认定为工伤：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一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在工作时间和工作场所内，因工作原因受到事故伤害的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二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工作时间前后在工作场所内，从事与工作有关的预备性或者收尾性工作受到事故伤害的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三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在工作时间和工作场所内，因履行工作职责受到暴力等意外伤害的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四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患职业病的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五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因工外出期间，由于工作原因受到伤害或者发生事故下落不明的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六</a:t>
            </a:r>
            <a:r>
              <a:rPr lang="en-US" altLang="zh-CN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在上下班途中，受到机动车事故伤害的</a:t>
            </a:r>
            <a:r>
              <a:rPr lang="en-US" altLang="zh-CN" sz="200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;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宋体" pitchFamily="2" charset="-122"/>
              <a:cs typeface="+mn-cs"/>
            </a:endParaRPr>
          </a:p>
          <a:p>
            <a:pPr marL="1905" marR="0" lvl="0" indent="-3448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Tx/>
              <a:buSzTx/>
              <a:buFont typeface="Arial" pitchFamily="34" charset="0"/>
              <a:buNone/>
              <a:defRPr/>
            </a:pP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(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七</a:t>
            </a:r>
            <a:r>
              <a:rPr lang="en-US" altLang="zh-CN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)</a:t>
            </a:r>
            <a:r>
              <a:rPr lang="zh-CN" altLang="en-US" sz="200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+mn-ea"/>
              </a:rPr>
              <a:t>法律、行政法规规定应当认定为工伤的其他情形</a:t>
            </a:r>
            <a:endParaRPr lang="zh-CN" altLang="en-US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10781094" y="2179530"/>
            <a:ext cx="936000" cy="9360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34700" y="5643865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15315" y="264160"/>
            <a:ext cx="26993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  <a:latin typeface="Calibri" charset="0"/>
                <a:ea typeface="宋体" pitchFamily="2" charset="-122"/>
                <a:sym typeface="黑体" charset="-122"/>
              </a:rPr>
              <a:t>生育保险</a:t>
            </a:r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  <a:p>
            <a:pPr algn="l" eaLnBrk="1" hangingPunct="1"/>
            <a:endParaRPr lang="zh-CN" altLang="en-US" sz="2800" b="1" dirty="0">
              <a:solidFill>
                <a:schemeClr val="tx1"/>
              </a:solidFill>
              <a:latin typeface="Calibri" charset="0"/>
              <a:ea typeface="宋体" pitchFamily="2" charset="-122"/>
              <a:sym typeface="黑体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163518" y="5772613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8185" y="892810"/>
            <a:ext cx="394652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>
                <a:ln>
                  <a:noFill/>
                </a:ln>
                <a:effectLst/>
                <a:uLnTx/>
                <a:uFillTx/>
                <a:sym typeface="+mn-ea"/>
              </a:rPr>
              <a:t>用人单位缴纳，职工不缴纳。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altLang="zh-CN">
                <a:ln>
                  <a:noFill/>
                </a:ln>
                <a:effectLst/>
                <a:uLnTx/>
                <a:uFillTx/>
                <a:sym typeface="+mn-ea"/>
              </a:rPr>
              <a:t>(</a:t>
            </a:r>
            <a:r>
              <a:rPr lang="zh-CN" altLang="zh-CN">
                <a:ln>
                  <a:noFill/>
                </a:ln>
                <a:effectLst/>
                <a:uLnTx/>
                <a:uFillTx/>
                <a:sym typeface="+mn-ea"/>
              </a:rPr>
              <a:t>连续缴满一年）</a:t>
            </a:r>
            <a:endParaRPr lang="zh-CN" altLang="en-US"/>
          </a:p>
        </p:txBody>
      </p:sp>
      <p:grpSp>
        <p:nvGrpSpPr>
          <p:cNvPr id="37889" name="组合 13313"/>
          <p:cNvGrpSpPr>
            <a:grpSpLocks noRot="1" noChangeAspect="1"/>
          </p:cNvGrpSpPr>
          <p:nvPr/>
        </p:nvGrpSpPr>
        <p:grpSpPr>
          <a:xfrm>
            <a:off x="1560830" y="1726248"/>
            <a:ext cx="8288338" cy="4732337"/>
            <a:chOff x="0" y="0"/>
            <a:chExt cx="3960" cy="1584"/>
          </a:xfrm>
        </p:grpSpPr>
        <p:sp>
          <p:nvSpPr>
            <p:cNvPr id="37890" name="矩形 13314"/>
            <p:cNvSpPr>
              <a:spLocks noRot="1" noChangeAspect="1"/>
            </p:cNvSpPr>
            <p:nvPr/>
          </p:nvSpPr>
          <p:spPr>
            <a:xfrm>
              <a:off x="0" y="0"/>
              <a:ext cx="3960" cy="15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891" name="圆角矩形 13315"/>
            <p:cNvSpPr/>
            <p:nvPr/>
          </p:nvSpPr>
          <p:spPr>
            <a:xfrm>
              <a:off x="1548" y="0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b="1" dirty="0">
                  <a:latin typeface="Arial" pitchFamily="34" charset="0"/>
                  <a:ea typeface="宋体" pitchFamily="2" charset="-122"/>
                </a:rPr>
                <a:t>生育保险待遇</a:t>
              </a:r>
              <a:endParaRPr lang="zh-CN" altLang="en-US" b="1" dirty="0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892" name="圆角矩形 13316"/>
            <p:cNvSpPr/>
            <p:nvPr/>
          </p:nvSpPr>
          <p:spPr>
            <a:xfrm>
              <a:off x="504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b="1" dirty="0">
                  <a:latin typeface="Arial" pitchFamily="34" charset="0"/>
                  <a:ea typeface="宋体" pitchFamily="2" charset="-122"/>
                </a:rPr>
                <a:t>生育医疗费用</a:t>
              </a:r>
              <a:endParaRPr lang="zh-CN" altLang="en-US" b="1" dirty="0"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893" name="肘形连接符 13317"/>
            <p:cNvCxnSpPr>
              <a:stCxn id="37892" idx="0"/>
              <a:endCxn id="37891" idx="2"/>
            </p:cNvCxnSpPr>
            <p:nvPr/>
          </p:nvCxnSpPr>
          <p:spPr>
            <a:xfrm rot="-5400000">
              <a:off x="1386" y="-162"/>
              <a:ext cx="144" cy="1044"/>
            </a:xfrm>
            <a:prstGeom prst="bentConnector3">
              <a:avLst>
                <a:gd name="adj1" fmla="val 4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894" name="圆角矩形 13318"/>
            <p:cNvSpPr/>
            <p:nvPr/>
          </p:nvSpPr>
          <p:spPr>
            <a:xfrm>
              <a:off x="2592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b="1" dirty="0">
                  <a:latin typeface="Arial" pitchFamily="34" charset="0"/>
                  <a:ea typeface="宋体" pitchFamily="2" charset="-122"/>
                </a:rPr>
                <a:t>生育津贴</a:t>
              </a:r>
              <a:endParaRPr lang="zh-CN" altLang="en-US" b="1" dirty="0"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895" name="肘形连接符 13319"/>
            <p:cNvCxnSpPr>
              <a:stCxn id="37894" idx="0"/>
              <a:endCxn id="37891" idx="2"/>
            </p:cNvCxnSpPr>
            <p:nvPr/>
          </p:nvCxnSpPr>
          <p:spPr>
            <a:xfrm rot="5400000" flipH="1">
              <a:off x="2430" y="-162"/>
              <a:ext cx="144" cy="1044"/>
            </a:xfrm>
            <a:prstGeom prst="bentConnector3">
              <a:avLst>
                <a:gd name="adj1" fmla="val 4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896" name="圆角矩形 13320"/>
            <p:cNvSpPr/>
            <p:nvPr/>
          </p:nvSpPr>
          <p:spPr>
            <a:xfrm>
              <a:off x="0" y="864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itchFamily="34" charset="0"/>
                  <a:ea typeface="宋体" pitchFamily="2" charset="-122"/>
                </a:rPr>
                <a:t>生育的医疗费用（孕检、生育住院）</a:t>
              </a:r>
              <a:endParaRPr lang="zh-CN" altLang="en-US" sz="1400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897" name="肘形连接符 13321"/>
            <p:cNvCxnSpPr>
              <a:stCxn id="37896" idx="0"/>
              <a:endCxn id="37892" idx="2"/>
            </p:cNvCxnSpPr>
            <p:nvPr/>
          </p:nvCxnSpPr>
          <p:spPr>
            <a:xfrm rot="-5400000">
              <a:off x="612" y="540"/>
              <a:ext cx="144" cy="504"/>
            </a:xfrm>
            <a:prstGeom prst="bentConnector3">
              <a:avLst>
                <a:gd name="adj1" fmla="val 4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898" name="圆角矩形 13322"/>
            <p:cNvSpPr/>
            <p:nvPr/>
          </p:nvSpPr>
          <p:spPr>
            <a:xfrm>
              <a:off x="1008" y="864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itchFamily="34" charset="0"/>
                  <a:ea typeface="宋体" pitchFamily="2" charset="-122"/>
                </a:rPr>
                <a:t>计划生育的医疗费用（节育手术）</a:t>
              </a:r>
              <a:endParaRPr lang="zh-CN" altLang="en-US" sz="1400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899" name="肘形连接符 13323"/>
            <p:cNvCxnSpPr>
              <a:stCxn id="37898" idx="0"/>
              <a:endCxn id="37892" idx="2"/>
            </p:cNvCxnSpPr>
            <p:nvPr/>
          </p:nvCxnSpPr>
          <p:spPr>
            <a:xfrm rot="5400000" flipH="1">
              <a:off x="1116" y="540"/>
              <a:ext cx="144" cy="504"/>
            </a:xfrm>
            <a:prstGeom prst="bentConnector3">
              <a:avLst>
                <a:gd name="adj1" fmla="val 4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900" name="圆角矩形 13324"/>
            <p:cNvSpPr/>
            <p:nvPr/>
          </p:nvSpPr>
          <p:spPr>
            <a:xfrm>
              <a:off x="2088" y="1296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itchFamily="34" charset="0"/>
                  <a:ea typeface="宋体" pitchFamily="2" charset="-122"/>
                </a:rPr>
                <a:t>女职工生育产假津贴</a:t>
              </a:r>
              <a:endParaRPr lang="zh-CN" altLang="en-US" sz="1400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901" name="肘形连接符 13325"/>
            <p:cNvCxnSpPr>
              <a:stCxn id="37900" idx="0"/>
              <a:endCxn id="37894" idx="2"/>
            </p:cNvCxnSpPr>
            <p:nvPr/>
          </p:nvCxnSpPr>
          <p:spPr>
            <a:xfrm rot="-5400000">
              <a:off x="2484" y="756"/>
              <a:ext cx="576" cy="504"/>
            </a:xfrm>
            <a:prstGeom prst="bentConnector3">
              <a:avLst>
                <a:gd name="adj1" fmla="val 1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902" name="圆角矩形 13326"/>
            <p:cNvSpPr/>
            <p:nvPr/>
          </p:nvSpPr>
          <p:spPr>
            <a:xfrm>
              <a:off x="3096" y="1296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itchFamily="34" charset="0"/>
                  <a:ea typeface="宋体" pitchFamily="2" charset="-122"/>
                </a:rPr>
                <a:t>计划生育手术休假津贴</a:t>
              </a:r>
              <a:endParaRPr lang="zh-CN" altLang="en-US" sz="1400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903" name="肘形连接符 13327"/>
            <p:cNvCxnSpPr>
              <a:stCxn id="37902" idx="0"/>
              <a:endCxn id="37894" idx="2"/>
            </p:cNvCxnSpPr>
            <p:nvPr/>
          </p:nvCxnSpPr>
          <p:spPr>
            <a:xfrm rot="5400000" flipH="1">
              <a:off x="2988" y="756"/>
              <a:ext cx="576" cy="504"/>
            </a:xfrm>
            <a:prstGeom prst="bentConnector3">
              <a:avLst>
                <a:gd name="adj1" fmla="val 10000"/>
              </a:avLst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7904" name="圆角矩形 13328"/>
            <p:cNvSpPr/>
            <p:nvPr/>
          </p:nvSpPr>
          <p:spPr>
            <a:xfrm>
              <a:off x="2016" y="864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6B8BDB"/>
            </a:solidFill>
            <a:ln w="9525" cap="flat" cmpd="sng">
              <a:solidFill>
                <a:srgbClr val="6B8BD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itchFamily="34" charset="0"/>
                  <a:ea typeface="宋体" pitchFamily="2" charset="-122"/>
                </a:rPr>
                <a:t>按用人单位上年度职工月平均工资计发</a:t>
              </a:r>
              <a:endParaRPr lang="zh-CN" altLang="en-US" sz="1400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7905" name="肘形连接符 13329"/>
            <p:cNvCxnSpPr>
              <a:stCxn id="37904" idx="3"/>
              <a:endCxn id="37894" idx="2"/>
            </p:cNvCxnSpPr>
            <p:nvPr/>
          </p:nvCxnSpPr>
          <p:spPr>
            <a:xfrm flipV="1">
              <a:off x="2880" y="720"/>
              <a:ext cx="144" cy="288"/>
            </a:xfrm>
            <a:prstGeom prst="bentConnector2">
              <a:avLst/>
            </a:prstGeom>
            <a:ln w="28575" cap="flat" cmpd="sng">
              <a:solidFill>
                <a:srgbClr val="8FACE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16200000">
            <a:off x="-2282190" y="3280410"/>
            <a:ext cx="6107430" cy="629920"/>
          </a:xfrm>
          <a:prstGeom prst="rect">
            <a:avLst/>
          </a:prstGeom>
          <a:solidFill>
            <a:srgbClr val="0472D1"/>
          </a:solidFill>
        </p:spPr>
        <p:txBody>
          <a:bodyPr vert="vert" wrap="square" rtlCol="0">
            <a:spAutoFit/>
          </a:bodyPr>
          <a:lstStyle/>
          <a:p>
            <a:pPr eaLnBrk="1" hangingPunct="1"/>
            <a:r>
              <a:rPr lang="zh-CN" altLang="en-US" sz="3500" b="1" dirty="0">
                <a:solidFill>
                  <a:srgbClr val="FFFF00"/>
                </a:solidFill>
                <a:latin typeface="黑体" charset="-122"/>
                <a:ea typeface="黑体" charset="-122"/>
                <a:sym typeface="+mn-ea"/>
              </a:rPr>
              <a:t>南宁社保公积金缴费比例</a:t>
            </a:r>
            <a:endParaRPr lang="zh-CN" altLang="en-US" sz="3500" b="1" dirty="0">
              <a:solidFill>
                <a:srgbClr val="FFFF00"/>
              </a:solidFill>
              <a:latin typeface="黑体" charset="-122"/>
              <a:ea typeface="黑体" charset="-122"/>
              <a:sym typeface="+mn-ea"/>
            </a:endParaRPr>
          </a:p>
        </p:txBody>
      </p:sp>
      <p:pic>
        <p:nvPicPr>
          <p:cNvPr id="1028" name="图片 10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8002" y="5084060"/>
            <a:ext cx="2085013" cy="1475908"/>
          </a:xfrm>
          <a:prstGeom prst="rect">
            <a:avLst/>
          </a:prstGeom>
        </p:spPr>
      </p:pic>
      <p:pic>
        <p:nvPicPr>
          <p:cNvPr id="2" name="图片 1" descr="南宁2019年社保公积金明显方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85" y="34925"/>
            <a:ext cx="10316845" cy="67887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245" y="182880"/>
            <a:ext cx="4944745" cy="629920"/>
          </a:xfrm>
          <a:prstGeom prst="rect">
            <a:avLst/>
          </a:prstGeom>
          <a:solidFill>
            <a:srgbClr val="0472D1"/>
          </a:solidFill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sz="3500" b="1" dirty="0">
                <a:solidFill>
                  <a:srgbClr val="FFC000"/>
                </a:solidFill>
                <a:latin typeface="黑体" charset="-122"/>
                <a:ea typeface="黑体" charset="-122"/>
                <a:sym typeface="+mn-ea"/>
              </a:rPr>
              <a:t>广州社保缴费比例</a:t>
            </a:r>
            <a:endParaRPr lang="zh-CN" altLang="en-US" sz="3500" b="1" dirty="0">
              <a:solidFill>
                <a:srgbClr val="FFC000"/>
              </a:solidFill>
              <a:latin typeface="黑体" charset="-122"/>
              <a:ea typeface="黑体" charset="-122"/>
              <a:sym typeface="+mn-ea"/>
            </a:endParaRPr>
          </a:p>
        </p:txBody>
      </p:sp>
      <p:pic>
        <p:nvPicPr>
          <p:cNvPr id="1028" name="图片 10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8002" y="5084060"/>
            <a:ext cx="2085013" cy="1475908"/>
          </a:xfrm>
          <a:prstGeom prst="rect">
            <a:avLst/>
          </a:prstGeom>
        </p:spPr>
      </p:pic>
      <p:pic>
        <p:nvPicPr>
          <p:cNvPr id="2" name="图片 1" descr="广州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05205"/>
            <a:ext cx="9890760" cy="57283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245" y="182880"/>
            <a:ext cx="4944745" cy="629920"/>
          </a:xfrm>
          <a:prstGeom prst="rect">
            <a:avLst/>
          </a:prstGeom>
          <a:solidFill>
            <a:srgbClr val="0472D1"/>
          </a:solidFill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sz="3500" b="1" dirty="0">
                <a:solidFill>
                  <a:srgbClr val="FFC000"/>
                </a:solidFill>
                <a:latin typeface="黑体" charset="-122"/>
                <a:ea typeface="黑体" charset="-122"/>
                <a:sym typeface="+mn-ea"/>
              </a:rPr>
              <a:t>上海社保缴费比例</a:t>
            </a:r>
            <a:endParaRPr lang="zh-CN" altLang="en-US" sz="3500" b="1" dirty="0">
              <a:solidFill>
                <a:srgbClr val="FFC000"/>
              </a:solidFill>
              <a:latin typeface="黑体" charset="-122"/>
              <a:ea typeface="黑体" charset="-122"/>
              <a:sym typeface="+mn-ea"/>
            </a:endParaRPr>
          </a:p>
        </p:txBody>
      </p:sp>
      <p:pic>
        <p:nvPicPr>
          <p:cNvPr id="1028" name="图片 10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8002" y="5084060"/>
            <a:ext cx="2085013" cy="1475908"/>
          </a:xfrm>
          <a:prstGeom prst="rect">
            <a:avLst/>
          </a:prstGeom>
        </p:spPr>
      </p:pic>
      <p:pic>
        <p:nvPicPr>
          <p:cNvPr id="3" name="图片 2" descr="上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962025"/>
            <a:ext cx="9954260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第六部分    求职地点</a:t>
            </a:r>
            <a:endParaRPr lang="zh-CN" altLang="en-US" sz="3600" b="1" dirty="0"/>
          </a:p>
        </p:txBody>
      </p:sp>
      <p:sp>
        <p:nvSpPr>
          <p:cNvPr id="19459" name="内容占位符 2"/>
          <p:cNvSpPr>
            <a:spLocks noGrp="1"/>
          </p:cNvSpPr>
          <p:nvPr/>
        </p:nvSpPr>
        <p:spPr>
          <a:xfrm>
            <a:off x="1421130" y="1690688"/>
            <a:ext cx="3743325" cy="7207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</a:pPr>
            <a:r>
              <a:rPr lang="en-US" altLang="zh-CN" sz="2600" dirty="0"/>
              <a:t>A</a:t>
            </a:r>
            <a:r>
              <a:rPr lang="zh-CN" altLang="en-US" sz="2600" dirty="0"/>
              <a:t>：一线：北上广深</a:t>
            </a:r>
            <a:endParaRPr lang="zh-CN" altLang="en-US" sz="2600" dirty="0"/>
          </a:p>
        </p:txBody>
      </p:sp>
      <p:sp>
        <p:nvSpPr>
          <p:cNvPr id="19461" name="内容占位符 2"/>
          <p:cNvSpPr txBox="1"/>
          <p:nvPr/>
        </p:nvSpPr>
        <p:spPr>
          <a:xfrm>
            <a:off x="4932045" y="1690688"/>
            <a:ext cx="4465638" cy="5032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</a:pPr>
            <a:r>
              <a:rPr lang="en-US" altLang="zh-CN" sz="2500" dirty="0">
                <a:latin typeface="Calibri" charset="0"/>
                <a:ea typeface="宋体" pitchFamily="2" charset="-122"/>
              </a:rPr>
              <a:t>——</a:t>
            </a:r>
            <a:r>
              <a:rPr lang="zh-CN" altLang="en-US" sz="2500" dirty="0">
                <a:latin typeface="Calibri" charset="0"/>
                <a:ea typeface="宋体" pitchFamily="2" charset="-122"/>
              </a:rPr>
              <a:t>高薪、机会多、成本高</a:t>
            </a:r>
            <a:endParaRPr lang="en-US" altLang="x-none" sz="2500" dirty="0">
              <a:latin typeface="Calibri" charset="0"/>
              <a:ea typeface="宋体" pitchFamily="2" charset="-122"/>
            </a:endParaRPr>
          </a:p>
        </p:txBody>
      </p:sp>
      <p:sp>
        <p:nvSpPr>
          <p:cNvPr id="19460" name="内容占位符 2"/>
          <p:cNvSpPr txBox="1"/>
          <p:nvPr/>
        </p:nvSpPr>
        <p:spPr>
          <a:xfrm>
            <a:off x="1380808" y="2521268"/>
            <a:ext cx="3551237" cy="6477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</a:pPr>
            <a:r>
              <a:rPr lang="en-US" altLang="zh-CN" sz="2600" dirty="0">
                <a:latin typeface="Calibri" charset="0"/>
                <a:ea typeface="宋体" pitchFamily="2" charset="-122"/>
              </a:rPr>
              <a:t>B</a:t>
            </a:r>
            <a:r>
              <a:rPr lang="zh-CN" altLang="en-US" sz="2600" dirty="0">
                <a:latin typeface="Calibri" charset="0"/>
                <a:ea typeface="宋体" pitchFamily="2" charset="-122"/>
              </a:rPr>
              <a:t>：二线：广西南宁</a:t>
            </a:r>
            <a:endParaRPr lang="zh-CN" altLang="en-US" sz="2600" dirty="0">
              <a:latin typeface="Calibri" charset="0"/>
              <a:ea typeface="宋体" pitchFamily="2" charset="-122"/>
            </a:endParaRPr>
          </a:p>
        </p:txBody>
      </p:sp>
      <p:sp>
        <p:nvSpPr>
          <p:cNvPr id="19462" name="内容占位符 2"/>
          <p:cNvSpPr txBox="1"/>
          <p:nvPr/>
        </p:nvSpPr>
        <p:spPr>
          <a:xfrm>
            <a:off x="4932045" y="2521585"/>
            <a:ext cx="5344160" cy="43370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CN" sz="2500" dirty="0">
                <a:latin typeface="Calibri" charset="0"/>
                <a:ea typeface="宋体" pitchFamily="2" charset="-122"/>
              </a:rPr>
              <a:t>——</a:t>
            </a:r>
            <a:r>
              <a:rPr lang="zh-CN" altLang="en-US" sz="2500" dirty="0">
                <a:latin typeface="Calibri" charset="0"/>
                <a:ea typeface="宋体" pitchFamily="2" charset="-122"/>
              </a:rPr>
              <a:t>低薪、机会少、要求高、成本低</a:t>
            </a:r>
            <a:endParaRPr lang="en-US" altLang="x-none" sz="2500" dirty="0">
              <a:latin typeface="Calibri" charset="0"/>
              <a:ea typeface="宋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3928110" y="3449955"/>
            <a:ext cx="1982470" cy="3091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1" grpId="0"/>
      <p:bldP spid="19460" grpId="0"/>
      <p:bldP spid="194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9745" y="530860"/>
            <a:ext cx="4222115" cy="629920"/>
          </a:xfrm>
          <a:prstGeom prst="rect">
            <a:avLst/>
          </a:prstGeom>
          <a:solidFill>
            <a:srgbClr val="0472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dirty="0">
                <a:sym typeface="+mn-ea"/>
              </a:rPr>
              <a:t>员工解除合同</a:t>
            </a:r>
            <a:endParaRPr lang="zh-CN" altLang="en-US" sz="3500" dirty="0">
              <a:solidFill>
                <a:prstClr val="white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graphicFrame>
        <p:nvGraphicFramePr>
          <p:cNvPr id="21507" name="表格 21506"/>
          <p:cNvGraphicFramePr>
            <a:graphicFrameLocks noGrp="1"/>
          </p:cNvGraphicFramePr>
          <p:nvPr/>
        </p:nvGraphicFramePr>
        <p:xfrm>
          <a:off x="499745" y="1831975"/>
          <a:ext cx="8986520" cy="4309745"/>
        </p:xfrm>
        <a:graphic>
          <a:graphicData uri="http://schemas.openxmlformats.org/drawingml/2006/table">
            <a:tbl>
              <a:tblPr/>
              <a:tblGrid>
                <a:gridCol w="3388995"/>
                <a:gridCol w="5597525"/>
              </a:tblGrid>
              <a:tr h="1701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员工类别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解除合同方式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</a:tr>
              <a:tr h="1007745"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试用期员工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提前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Calibri" charset="0"/>
                        </a:rPr>
                        <a:t>3天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通知用人单位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</a:tr>
              <a:tr h="233680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与单位协商一致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</a:tr>
              <a:tr h="187960">
                <a:tc row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正式员工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00000"/>
                      </a:schemeClr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178560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提前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Calibri" charset="0"/>
                        </a:rPr>
                        <a:t>30日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天以</a:t>
                      </a:r>
                      <a:r>
                        <a:rPr lang="zh-CN" altLang="en-US" sz="1800" dirty="0">
                          <a:solidFill>
                            <a:srgbClr val="FF3300"/>
                          </a:solidFill>
                          <a:latin typeface="Calibri" charset="0"/>
                        </a:rPr>
                        <a:t>书面形式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通知用人单位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  <a:p>
                      <a:pPr marL="0" lvl="0" indent="0" algn="ctr">
                        <a:buNone/>
                      </a:pP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图片 2" descr="54e3a02f08bb2bc34337547c9fb56e1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00845" y="3122930"/>
            <a:ext cx="2927350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/>
          <p:cNvSpPr/>
          <p:nvPr/>
        </p:nvSpPr>
        <p:spPr>
          <a:xfrm>
            <a:off x="1656080" y="4872990"/>
            <a:ext cx="827849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a typeface="楷体" pitchFamily="49" charset="-122"/>
                <a:sym typeface="+mn-ea"/>
              </a:rPr>
              <a:t> </a:t>
            </a:r>
            <a:r>
              <a:rPr lang="zh-CN" altLang="en-US" sz="2000" dirty="0">
                <a:ea typeface="楷体" pitchFamily="49" charset="-122"/>
                <a:sym typeface="+mn-ea"/>
              </a:rPr>
              <a:t>对于这种辞职报告，公司是否批准都没有法律效力，在此辞职通知签署日起三十天后，就是劳动合同解除日。</a:t>
            </a:r>
            <a:endParaRPr lang="zh-CN" altLang="en-US" sz="2000" dirty="0">
              <a:latin typeface="LS" panose="02000303000000000000" pitchFamily="50" charset="0"/>
            </a:endParaRPr>
          </a:p>
        </p:txBody>
      </p:sp>
      <p:sp>
        <p:nvSpPr>
          <p:cNvPr id="124" name="五边形 123"/>
          <p:cNvSpPr>
            <a:spLocks noChangeAspect="1"/>
          </p:cNvSpPr>
          <p:nvPr/>
        </p:nvSpPr>
        <p:spPr>
          <a:xfrm>
            <a:off x="1596287" y="5661025"/>
            <a:ext cx="1451647" cy="900000"/>
          </a:xfrm>
          <a:prstGeom prst="homePlate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4" name="直角三角形 113"/>
          <p:cNvSpPr/>
          <p:nvPr/>
        </p:nvSpPr>
        <p:spPr>
          <a:xfrm rot="16200000">
            <a:off x="9846668" y="2147742"/>
            <a:ext cx="602100" cy="57224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5" name="直角三角形 114"/>
          <p:cNvSpPr/>
          <p:nvPr/>
        </p:nvSpPr>
        <p:spPr>
          <a:xfrm rot="16200000">
            <a:off x="9823043" y="3329241"/>
            <a:ext cx="602100" cy="57224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6" name="直角三角形 115"/>
          <p:cNvSpPr/>
          <p:nvPr/>
        </p:nvSpPr>
        <p:spPr>
          <a:xfrm rot="16200000">
            <a:off x="9797660" y="4638092"/>
            <a:ext cx="602100" cy="57224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1493810" y="279711"/>
            <a:ext cx="2971227" cy="673100"/>
            <a:chOff x="4432558" y="190226"/>
            <a:chExt cx="2971227" cy="673100"/>
          </a:xfrm>
        </p:grpSpPr>
        <p:sp>
          <p:nvSpPr>
            <p:cNvPr id="120" name="矩形 119"/>
            <p:cNvSpPr/>
            <p:nvPr/>
          </p:nvSpPr>
          <p:spPr>
            <a:xfrm>
              <a:off x="4432558" y="190226"/>
              <a:ext cx="2971227" cy="673100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4594732" y="272156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dirty="0">
                  <a:sym typeface="+mn-ea"/>
                </a:rPr>
                <a:t>怎样提离职？</a:t>
              </a:r>
              <a:endParaRPr lang="zh-CN" altLang="en-US" sz="3200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endParaRPr>
            </a:p>
          </p:txBody>
        </p:sp>
      </p:grpSp>
      <p:sp>
        <p:nvSpPr>
          <p:cNvPr id="122" name="矩形 121"/>
          <p:cNvSpPr/>
          <p:nvPr/>
        </p:nvSpPr>
        <p:spPr>
          <a:xfrm>
            <a:off x="1656080" y="1523365"/>
            <a:ext cx="802386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sym typeface="+mn-ea"/>
              </a:rPr>
              <a:t>辞辞职申请</a:t>
            </a:r>
            <a:r>
              <a:rPr lang="zh-CN" altLang="en-US" sz="2000" dirty="0">
                <a:sym typeface="+mn-ea"/>
              </a:rPr>
              <a:t>：协商解除劳动合同的意向书。</a:t>
            </a:r>
            <a:endParaRPr lang="zh-CN" altLang="en-US" sz="2000" dirty="0"/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dirty="0">
                <a:sym typeface="+mn-ea"/>
              </a:rPr>
              <a:t>往往含有</a:t>
            </a:r>
            <a:r>
              <a:rPr lang="zh-CN" altLang="en-US" sz="2000" b="1" dirty="0">
                <a:solidFill>
                  <a:srgbClr val="FF3300"/>
                </a:solidFill>
                <a:sym typeface="+mn-ea"/>
              </a:rPr>
              <a:t>“望批准”、“请领导批准”“申请批准”</a:t>
            </a:r>
            <a:r>
              <a:rPr lang="zh-CN" altLang="en-US" sz="2000" dirty="0">
                <a:sym typeface="+mn-ea"/>
              </a:rPr>
              <a:t>这一类的词汇。</a:t>
            </a:r>
            <a:endParaRPr lang="zh-CN" altLang="en-US" sz="2000" dirty="0"/>
          </a:p>
          <a:p>
            <a:pPr marL="1905" indent="-344805" eaLnBrk="1" hangingPunct="1">
              <a:lnSpc>
                <a:spcPct val="80000"/>
              </a:lnSpc>
              <a:buNone/>
            </a:pPr>
            <a:endParaRPr lang="zh-CN" altLang="en-US" sz="2000" dirty="0"/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dirty="0">
                <a:latin typeface="楷体" pitchFamily="49" charset="-122"/>
                <a:ea typeface="楷体" pitchFamily="49" charset="-122"/>
                <a:sym typeface="+mn-ea"/>
              </a:rPr>
              <a:t>对于这种辞职报告，</a:t>
            </a:r>
            <a:r>
              <a:rPr lang="zh-CN" altLang="en-US" sz="2000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sym typeface="+mn-ea"/>
              </a:rPr>
              <a:t>公司是否批准就成为能不能解除劳动合同的关键。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sym typeface="+mn-ea"/>
              </a:rPr>
              <a:t>公司可以批准，也可以不批准。如果不批准的，双方就继续履行劳动合同。 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dirty="0">
                <a:latin typeface="楷体" pitchFamily="49" charset="-122"/>
                <a:ea typeface="楷体" pitchFamily="49" charset="-122"/>
                <a:sym typeface="+mn-ea"/>
              </a:rPr>
              <a:t>。 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1905" indent="-344805" eaLnBrk="1" hangingPunct="1">
              <a:lnSpc>
                <a:spcPct val="80000"/>
              </a:lnSpc>
              <a:buNone/>
            </a:pP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sym typeface="+mn-ea"/>
              </a:rPr>
              <a:t>             </a:t>
            </a:r>
            <a:endParaRPr lang="zh-CN" altLang="en-US" sz="2000" b="1" dirty="0"/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sym typeface="+mn-ea"/>
              </a:rPr>
              <a:t> 辞职通知书/辞职信：</a:t>
            </a:r>
            <a:r>
              <a:rPr lang="zh-CN" altLang="en-US" sz="2000" dirty="0">
                <a:sym typeface="+mn-ea"/>
              </a:rPr>
              <a:t>通知公司离职的文件。</a:t>
            </a:r>
            <a:endParaRPr lang="zh-CN" altLang="en-US" sz="2000" dirty="0"/>
          </a:p>
          <a:p>
            <a:pPr marL="1905" indent="-344805" eaLnBrk="1" hangingPunct="1">
              <a:lnSpc>
                <a:spcPct val="80000"/>
              </a:lnSpc>
              <a:buNone/>
            </a:pPr>
            <a:r>
              <a:rPr lang="zh-CN" altLang="en-US" sz="2000" dirty="0">
                <a:sym typeface="+mn-ea"/>
              </a:rPr>
              <a:t>俗话来说就是“跟你说一下，我将在三十天后离职了，你们准备交接办退工吧”。</a:t>
            </a:r>
            <a:endParaRPr lang="zh-CN" altLang="en-US" sz="2000" dirty="0">
              <a:latin typeface="LS" panose="02000303000000000000" pitchFamily="50" charset="0"/>
            </a:endParaRPr>
          </a:p>
        </p:txBody>
      </p:sp>
      <p:sp useBgFill="1">
        <p:nvSpPr>
          <p:cNvPr id="123" name="五边形 122"/>
          <p:cNvSpPr>
            <a:spLocks noChangeAspect="1"/>
          </p:cNvSpPr>
          <p:nvPr/>
        </p:nvSpPr>
        <p:spPr>
          <a:xfrm>
            <a:off x="1491084" y="5661025"/>
            <a:ext cx="1451647" cy="900000"/>
          </a:xfrm>
          <a:prstGeom prst="homePlat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0" name="流程图: 汇总连接 22529"/>
          <p:cNvSpPr/>
          <p:nvPr/>
        </p:nvSpPr>
        <p:spPr>
          <a:xfrm>
            <a:off x="1044575" y="1523365"/>
            <a:ext cx="611505" cy="610235"/>
          </a:xfrm>
          <a:prstGeom prst="flowChartSummingJunction">
            <a:avLst/>
          </a:prstGeom>
          <a:solidFill>
            <a:schemeClr val="accent1"/>
          </a:solidFill>
          <a:ln w="952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itchFamily="34" charset="0"/>
            </a:endParaRPr>
          </a:p>
        </p:txBody>
      </p:sp>
      <p:sp>
        <p:nvSpPr>
          <p:cNvPr id="22533" name="文本框 22532"/>
          <p:cNvSpPr txBox="1"/>
          <p:nvPr/>
        </p:nvSpPr>
        <p:spPr>
          <a:xfrm>
            <a:off x="748665" y="3159125"/>
            <a:ext cx="102552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7200" b="1" dirty="0">
                <a:solidFill>
                  <a:srgbClr val="FF3300"/>
                </a:solidFill>
                <a:latin typeface="Arial" pitchFamily="34" charset="0"/>
                <a:sym typeface="Wingdings" pitchFamily="2" charset="2"/>
              </a:rPr>
              <a:t></a:t>
            </a:r>
            <a:endParaRPr lang="zh-CN" altLang="en-US" sz="7200" b="1" dirty="0">
              <a:solidFill>
                <a:srgbClr val="FF3300"/>
              </a:solidFill>
              <a:latin typeface="Arial" pitchFamily="34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bldLvl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350" y="1320800"/>
            <a:ext cx="9385300" cy="4800600"/>
          </a:xfrm>
          <a:prstGeom prst="rect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1662000" y="1453100"/>
            <a:ext cx="8868000" cy="453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77745" y="1099157"/>
            <a:ext cx="2214880" cy="1322070"/>
          </a:xfrm>
          <a:prstGeom prst="rect">
            <a:avLst/>
          </a:prstGeom>
          <a:solidFill>
            <a:srgbClr val="0472D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ym typeface="+mn-ea"/>
              </a:rPr>
              <a:t>辞职申请</a:t>
            </a:r>
            <a:endParaRPr lang="zh-CN" altLang="en-US" sz="4000" dirty="0"/>
          </a:p>
          <a:p>
            <a:endParaRPr lang="zh-CN" altLang="en-US" sz="4000" dirty="0">
              <a:solidFill>
                <a:schemeClr val="bg1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pic>
        <p:nvPicPr>
          <p:cNvPr id="22532" name="图片 23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5" y="1884680"/>
            <a:ext cx="8495665" cy="4173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流程图: 过程 23556"/>
          <p:cNvSpPr/>
          <p:nvPr/>
        </p:nvSpPr>
        <p:spPr>
          <a:xfrm>
            <a:off x="1816735" y="3324860"/>
            <a:ext cx="1318895" cy="430530"/>
          </a:xfrm>
          <a:prstGeom prst="flowChartProcess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itchFamily="34" charset="0"/>
            </a:endParaRPr>
          </a:p>
        </p:txBody>
      </p:sp>
      <p:sp>
        <p:nvSpPr>
          <p:cNvPr id="23558" name="文本框 23557"/>
          <p:cNvSpPr txBox="1"/>
          <p:nvPr/>
        </p:nvSpPr>
        <p:spPr>
          <a:xfrm>
            <a:off x="3474085" y="2534285"/>
            <a:ext cx="322580" cy="368300"/>
          </a:xfrm>
          <a:prstGeom prst="rect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endParaRPr lang="zh-CN" altLang="en-US" dirty="0">
              <a:latin typeface="Arial" pitchFamily="34" charset="0"/>
            </a:endParaRPr>
          </a:p>
        </p:txBody>
      </p:sp>
      <p:pic>
        <p:nvPicPr>
          <p:cNvPr id="1026" name="图片 102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529480" y="5175554"/>
            <a:ext cx="1819469" cy="1222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7508" y="63011"/>
            <a:ext cx="340423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CE503"/>
                </a:solidFill>
                <a:latin typeface="LS" panose="02000303000000000000" pitchFamily="50" charset="0"/>
                <a:ea typeface="ZnikomitSC" panose="02000203000000000000" pitchFamily="50" charset="2"/>
              </a:rPr>
              <a:t>ABOUT </a:t>
            </a:r>
            <a:endParaRPr lang="zh-CN" altLang="en-US" sz="6600" dirty="0">
              <a:solidFill>
                <a:srgbClr val="FCE503"/>
              </a:solidFill>
              <a:latin typeface="LS" panose="02000303000000000000" pitchFamily="50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497356" y="1497397"/>
            <a:ext cx="1997612" cy="0"/>
          </a:xfrm>
          <a:prstGeom prst="line">
            <a:avLst/>
          </a:prstGeom>
          <a:ln w="85725">
            <a:solidFill>
              <a:srgbClr val="047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43417" y="2182913"/>
            <a:ext cx="11451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细圆简体" panose="03000509000000000000" pitchFamily="65" charset="-122"/>
                <a:ea typeface="方正细圆简体" panose="03000509000000000000" pitchFamily="65" charset="-122"/>
              </a:rPr>
              <a:t> </a:t>
            </a:r>
            <a:endParaRPr lang="zh-CN" altLang="en-US" dirty="0">
              <a:latin typeface="方正细圆简体" panose="03000509000000000000" pitchFamily="65" charset="-122"/>
              <a:ea typeface="方正细圆简体" panose="03000509000000000000" pitchFamily="65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92115" y="278765"/>
            <a:ext cx="3728720" cy="890905"/>
            <a:chOff x="8356209" y="0"/>
            <a:chExt cx="3370580" cy="890905"/>
          </a:xfrm>
        </p:grpSpPr>
        <p:sp>
          <p:nvSpPr>
            <p:cNvPr id="13" name="矩形 12"/>
            <p:cNvSpPr/>
            <p:nvPr/>
          </p:nvSpPr>
          <p:spPr>
            <a:xfrm>
              <a:off x="8356209" y="0"/>
              <a:ext cx="3370580" cy="890905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16626" y="168883"/>
              <a:ext cx="2849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方正小标宋简体" panose="03000509000000000000" pitchFamily="2" charset="-122"/>
                  <a:ea typeface="方正小标宋简体" panose="03000509000000000000" pitchFamily="2" charset="-122"/>
                </a:rPr>
                <a:t>前端开发工程师</a:t>
              </a:r>
              <a:endParaRPr lang="zh-CN" altLang="en-US" sz="3000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endParaRPr>
            </a:p>
          </p:txBody>
        </p:sp>
      </p:grpSp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000760"/>
            <a:ext cx="9326245" cy="3089910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340" y="3736975"/>
            <a:ext cx="801941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350" y="1320800"/>
            <a:ext cx="9385300" cy="4800600"/>
          </a:xfrm>
          <a:prstGeom prst="rect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1662000" y="1453100"/>
            <a:ext cx="8868000" cy="453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77745" y="1099157"/>
            <a:ext cx="1790700" cy="1938020"/>
          </a:xfrm>
          <a:prstGeom prst="rect">
            <a:avLst/>
          </a:prstGeom>
          <a:solidFill>
            <a:srgbClr val="0472D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ym typeface="+mn-ea"/>
              </a:rPr>
              <a:t>HR回复</a:t>
            </a:r>
            <a:endParaRPr lang="zh-CN" altLang="en-US" sz="4000" dirty="0"/>
          </a:p>
          <a:p>
            <a:pPr algn="l"/>
            <a:endParaRPr lang="zh-CN" altLang="en-US" sz="4000" dirty="0"/>
          </a:p>
          <a:p>
            <a:endParaRPr lang="zh-CN" altLang="en-US" sz="4000" dirty="0">
              <a:solidFill>
                <a:schemeClr val="bg1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23557" name="流程图: 过程 23556"/>
          <p:cNvSpPr/>
          <p:nvPr/>
        </p:nvSpPr>
        <p:spPr>
          <a:xfrm>
            <a:off x="1816735" y="3324860"/>
            <a:ext cx="1318895" cy="430530"/>
          </a:xfrm>
          <a:prstGeom prst="flowChartProcess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itchFamily="34" charset="0"/>
            </a:endParaRPr>
          </a:p>
        </p:txBody>
      </p:sp>
      <p:sp>
        <p:nvSpPr>
          <p:cNvPr id="23558" name="文本框 23557"/>
          <p:cNvSpPr txBox="1"/>
          <p:nvPr/>
        </p:nvSpPr>
        <p:spPr>
          <a:xfrm>
            <a:off x="3474085" y="2534285"/>
            <a:ext cx="322580" cy="368300"/>
          </a:xfrm>
          <a:prstGeom prst="rect">
            <a:avLst/>
          </a:prstGeom>
          <a:noFill/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endParaRPr lang="zh-CN" altLang="en-US" dirty="0">
              <a:latin typeface="Arial" pitchFamily="34" charset="0"/>
            </a:endParaRPr>
          </a:p>
        </p:txBody>
      </p:sp>
      <p:pic>
        <p:nvPicPr>
          <p:cNvPr id="23556" name="图片 245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5" y="1935480"/>
            <a:ext cx="7775575" cy="3910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60" y="4213225"/>
            <a:ext cx="2364105" cy="236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-5397"/>
            <a:ext cx="5146675" cy="6867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1275667" y="1435100"/>
          <a:ext cx="9753600" cy="3992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泪滴形 8"/>
          <p:cNvSpPr>
            <a:spLocks noChangeAspect="1"/>
          </p:cNvSpPr>
          <p:nvPr/>
        </p:nvSpPr>
        <p:spPr>
          <a:xfrm rot="9839260">
            <a:off x="10053389" y="109817"/>
            <a:ext cx="1116000" cy="1116000"/>
          </a:xfrm>
          <a:prstGeom prst="teardrop">
            <a:avLst/>
          </a:prstGeom>
          <a:solidFill>
            <a:srgbClr val="04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3690" y="186055"/>
            <a:ext cx="11687175" cy="691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尊敬的领导：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我很遗憾自己在这个时候向公司正式提出辞职。　　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来到公司也已经快两年了，在这近两年里，得到了公司各位同事的多方帮助，我非常感谢公司各位同事。正是在这里我有过欢笑，也有过泪水，更有过收获。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但是最近我感觉到自己不适合做这份工作，同时也想换一下环境。考虑到公司今后在这个项目安排的合理性，本着对公司负责的态度，为了不让公司因我而造成的决策失误，我郑重向公司提出辞职。　　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 我考虑在此辞呈递交之后的1个月内离开公司，这样您将有时间去寻找适合人选，来填补因我离职而造成的空缺，同时我也能够协助您对新人进行入职培训，使他尽快熟悉工作。能为公司效力的日子不多了，我一定会把好自己最后一班岗，做好工作的交接工作，尽力让项目做到平衡过渡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15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衷心祝愿公司的业绩一路飙升!公司领导及各位同事工作顺利!  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                                                   　　                                                                                                             *** 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                                                                                                                                                                       **年**月**日  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44805" algn="l" defTabSz="685800" rtl="0" eaLnBrk="1" fontAlgn="base" latinLnBrk="0" hangingPunct="1">
              <a:lnSpc>
                <a:spcPct val="80000"/>
              </a:lnSpc>
              <a:spcBef>
                <a:spcPts val="1350"/>
              </a:spcBef>
              <a:spcAft>
                <a:spcPct val="0"/>
              </a:spcAft>
              <a:buClr>
                <a:srgbClr val="E3CDC3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>
                <a:ln>
                  <a:noFill/>
                </a:ln>
                <a:effectLst/>
                <a:uLnTx/>
                <a:uFillTx/>
                <a:sym typeface="+mn-ea"/>
              </a:rPr>
              <a:t>　　                                                                                                               </a:t>
            </a:r>
            <a:endParaRPr lang="zh-CN" altLang="en-US" sz="2000" dirty="0">
              <a:latin typeface="LS" panose="02000303000000000000" pitchFamily="50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ECF40"/>
            </a:gs>
            <a:gs pos="100000">
              <a:srgbClr val="846C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 l="20127" t="31711" r="12155" b="13508"/>
          <a:stretch>
            <a:fillRect/>
          </a:stretch>
        </p:blipFill>
        <p:spPr>
          <a:xfrm>
            <a:off x="1247023" y="-225334"/>
            <a:ext cx="1819470" cy="261257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066200" y="892680"/>
            <a:ext cx="1110344" cy="606489"/>
            <a:chOff x="6016596" y="1081496"/>
            <a:chExt cx="1048667" cy="590827"/>
          </a:xfrm>
        </p:grpSpPr>
        <p:sp>
          <p:nvSpPr>
            <p:cNvPr id="6" name="椭圆形标注 5"/>
            <p:cNvSpPr/>
            <p:nvPr/>
          </p:nvSpPr>
          <p:spPr>
            <a:xfrm flipH="1">
              <a:off x="6016596" y="1081496"/>
              <a:ext cx="1048666" cy="590827"/>
            </a:xfrm>
            <a:prstGeom prst="wedgeEllipseCallout">
              <a:avLst>
                <a:gd name="adj1" fmla="val 60663"/>
                <a:gd name="adj2" fmla="val -53717"/>
              </a:avLst>
            </a:prstGeom>
            <a:solidFill>
              <a:srgbClr val="FAD361"/>
            </a:solidFill>
            <a:ln w="19050">
              <a:solidFill>
                <a:srgbClr val="FAD36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z="28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025223" y="1216599"/>
              <a:ext cx="1040040" cy="305707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rgbClr val="C51C23"/>
                  </a:solidFill>
                  <a:latin typeface="+mj-lt"/>
                </a:rPr>
                <a:t>Ba-</a:t>
              </a:r>
              <a:r>
                <a:rPr lang="en-US" altLang="en-US" sz="1400" dirty="0" err="1" smtClean="0">
                  <a:solidFill>
                    <a:srgbClr val="C51C23"/>
                  </a:solidFill>
                  <a:latin typeface="+mj-lt"/>
                </a:rPr>
                <a:t>ba</a:t>
              </a:r>
              <a:r>
                <a:rPr lang="en-US" altLang="en-US" sz="1400" dirty="0" smtClean="0">
                  <a:solidFill>
                    <a:srgbClr val="C51C23"/>
                  </a:solidFill>
                  <a:latin typeface="+mj-lt"/>
                </a:rPr>
                <a:t>-</a:t>
              </a:r>
              <a:r>
                <a:rPr lang="en-US" altLang="en-US" sz="1400" dirty="0" err="1" smtClean="0">
                  <a:solidFill>
                    <a:srgbClr val="C51C23"/>
                  </a:solidFill>
                  <a:latin typeface="+mj-lt"/>
                </a:rPr>
                <a:t>na</a:t>
              </a:r>
              <a:r>
                <a:rPr lang="en-US" altLang="en-US" sz="1400" dirty="0">
                  <a:solidFill>
                    <a:srgbClr val="C51C23"/>
                  </a:solidFill>
                  <a:latin typeface="+mj-lt"/>
                </a:rPr>
                <a:t>~</a:t>
              </a:r>
              <a:endParaRPr lang="en-US" altLang="en-US" sz="1400" dirty="0">
                <a:solidFill>
                  <a:srgbClr val="C51C23"/>
                </a:solidFill>
                <a:latin typeface="+mj-lt"/>
              </a:endParaRPr>
            </a:p>
          </p:txBody>
        </p:sp>
      </p:grpSp>
      <p:sp>
        <p:nvSpPr>
          <p:cNvPr id="12" name="椭圆形标注 11"/>
          <p:cNvSpPr/>
          <p:nvPr/>
        </p:nvSpPr>
        <p:spPr>
          <a:xfrm>
            <a:off x="5142865" y="2937510"/>
            <a:ext cx="3378835" cy="1592580"/>
          </a:xfrm>
          <a:prstGeom prst="wedgeEllipseCallout">
            <a:avLst>
              <a:gd name="adj1" fmla="val 54250"/>
              <a:gd name="adj2" fmla="val 50844"/>
            </a:avLst>
          </a:prstGeom>
          <a:solidFill>
            <a:schemeClr val="bg1"/>
          </a:solidFill>
        </p:spPr>
        <p:txBody>
          <a:bodyPr wrap="none" lIns="36000" tIns="36000" rIns="36000" bIns="72000" rtlCol="0" anchor="ctr">
            <a:noAutofit/>
          </a:bodyPr>
          <a:lstStyle/>
          <a:p>
            <a:pPr algn="ctr"/>
            <a:r>
              <a:rPr lang="en-US" altLang="zh-CN" sz="1100" dirty="0" smtClean="0">
                <a:solidFill>
                  <a:srgbClr val="C51C23"/>
                </a:solidFill>
                <a:latin typeface="Big Hero 6" pitchFamily="2" charset="0"/>
              </a:rPr>
              <a:t> </a:t>
            </a:r>
            <a:r>
              <a:rPr lang="en-US" altLang="zh-CN" sz="3600" dirty="0" smtClean="0">
                <a:solidFill>
                  <a:srgbClr val="C51C23"/>
                </a:solidFill>
                <a:latin typeface="Big Hero 6" pitchFamily="2" charset="0"/>
              </a:rPr>
              <a:t>Thanks</a:t>
            </a:r>
            <a:endParaRPr lang="zh-CN" altLang="en-US" sz="3600" dirty="0">
              <a:solidFill>
                <a:srgbClr val="C51C23"/>
              </a:solidFill>
              <a:latin typeface="Big Hero 6" pitchFamily="2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37" y="2662398"/>
            <a:ext cx="2170364" cy="3718882"/>
          </a:xfrm>
          <a:prstGeom prst="rect">
            <a:avLst/>
          </a:prstGeom>
        </p:spPr>
      </p:pic>
      <p:grpSp>
        <p:nvGrpSpPr>
          <p:cNvPr id="15" name="组 19"/>
          <p:cNvGrpSpPr/>
          <p:nvPr/>
        </p:nvGrpSpPr>
        <p:grpSpPr>
          <a:xfrm>
            <a:off x="5444617" y="3555864"/>
            <a:ext cx="303658" cy="303658"/>
            <a:chOff x="3968285" y="3104335"/>
            <a:chExt cx="1542580" cy="1542580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3968285" y="3104335"/>
              <a:ext cx="1542580" cy="1542580"/>
            </a:xfrm>
            <a:prstGeom prst="ellipse">
              <a:avLst/>
            </a:prstGeom>
            <a:solidFill>
              <a:srgbClr val="C51C2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000000"/>
                </a:solidFill>
              </a:endParaRPr>
            </a:p>
          </p:txBody>
        </p:sp>
        <p:grpSp>
          <p:nvGrpSpPr>
            <p:cNvPr id="18" name="组合 91"/>
            <p:cNvGrpSpPr/>
            <p:nvPr/>
          </p:nvGrpSpPr>
          <p:grpSpPr>
            <a:xfrm>
              <a:off x="3990566" y="3723375"/>
              <a:ext cx="1520299" cy="212339"/>
              <a:chOff x="2555817" y="3410981"/>
              <a:chExt cx="1542581" cy="266788"/>
            </a:xfrm>
          </p:grpSpPr>
          <p:cxnSp>
            <p:nvCxnSpPr>
              <p:cNvPr id="19" name="直接连接符 76"/>
              <p:cNvCxnSpPr/>
              <p:nvPr/>
            </p:nvCxnSpPr>
            <p:spPr>
              <a:xfrm>
                <a:off x="2555817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7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83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84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87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8012423" y="3558453"/>
            <a:ext cx="314965" cy="301069"/>
          </a:xfrm>
          <a:custGeom>
            <a:avLst/>
            <a:gdLst>
              <a:gd name="T0" fmla="*/ 413 w 833"/>
              <a:gd name="T1" fmla="*/ 12 h 797"/>
              <a:gd name="T2" fmla="*/ 798 w 833"/>
              <a:gd name="T3" fmla="*/ 288 h 797"/>
              <a:gd name="T4" fmla="*/ 725 w 833"/>
              <a:gd name="T5" fmla="*/ 637 h 797"/>
              <a:gd name="T6" fmla="*/ 471 w 833"/>
              <a:gd name="T7" fmla="*/ 782 h 797"/>
              <a:gd name="T8" fmla="*/ 140 w 833"/>
              <a:gd name="T9" fmla="*/ 679 h 797"/>
              <a:gd name="T10" fmla="*/ 18 w 833"/>
              <a:gd name="T11" fmla="*/ 460 h 797"/>
              <a:gd name="T12" fmla="*/ 115 w 833"/>
              <a:gd name="T13" fmla="*/ 142 h 797"/>
              <a:gd name="T14" fmla="*/ 348 w 833"/>
              <a:gd name="T15" fmla="*/ 14 h 797"/>
              <a:gd name="T16" fmla="*/ 413 w 833"/>
              <a:gd name="T17" fmla="*/ 12 h 797"/>
              <a:gd name="T18" fmla="*/ 763 w 833"/>
              <a:gd name="T19" fmla="*/ 379 h 797"/>
              <a:gd name="T20" fmla="*/ 751 w 833"/>
              <a:gd name="T21" fmla="*/ 361 h 797"/>
              <a:gd name="T22" fmla="*/ 437 w 833"/>
              <a:gd name="T23" fmla="*/ 47 h 797"/>
              <a:gd name="T24" fmla="*/ 379 w 833"/>
              <a:gd name="T25" fmla="*/ 47 h 797"/>
              <a:gd name="T26" fmla="*/ 61 w 833"/>
              <a:gd name="T27" fmla="*/ 365 h 797"/>
              <a:gd name="T28" fmla="*/ 60 w 833"/>
              <a:gd name="T29" fmla="*/ 422 h 797"/>
              <a:gd name="T30" fmla="*/ 390 w 833"/>
              <a:gd name="T31" fmla="*/ 751 h 797"/>
              <a:gd name="T32" fmla="*/ 446 w 833"/>
              <a:gd name="T33" fmla="*/ 752 h 797"/>
              <a:gd name="T34" fmla="*/ 768 w 833"/>
              <a:gd name="T35" fmla="*/ 430 h 797"/>
              <a:gd name="T36" fmla="*/ 778 w 833"/>
              <a:gd name="T37" fmla="*/ 412 h 797"/>
              <a:gd name="T38" fmla="*/ 760 w 833"/>
              <a:gd name="T39" fmla="*/ 408 h 797"/>
              <a:gd name="T40" fmla="*/ 470 w 833"/>
              <a:gd name="T41" fmla="*/ 408 h 797"/>
              <a:gd name="T42" fmla="*/ 432 w 833"/>
              <a:gd name="T43" fmla="*/ 447 h 797"/>
              <a:gd name="T44" fmla="*/ 459 w 833"/>
              <a:gd name="T45" fmla="*/ 472 h 797"/>
              <a:gd name="T46" fmla="*/ 591 w 833"/>
              <a:gd name="T47" fmla="*/ 472 h 797"/>
              <a:gd name="T48" fmla="*/ 604 w 833"/>
              <a:gd name="T49" fmla="*/ 496 h 797"/>
              <a:gd name="T50" fmla="*/ 556 w 833"/>
              <a:gd name="T51" fmla="*/ 554 h 797"/>
              <a:gd name="T52" fmla="*/ 259 w 833"/>
              <a:gd name="T53" fmla="*/ 540 h 797"/>
              <a:gd name="T54" fmla="*/ 270 w 833"/>
              <a:gd name="T55" fmla="*/ 256 h 797"/>
              <a:gd name="T56" fmla="*/ 621 w 833"/>
              <a:gd name="T57" fmla="*/ 348 h 797"/>
              <a:gd name="T58" fmla="*/ 663 w 833"/>
              <a:gd name="T59" fmla="*/ 379 h 797"/>
              <a:gd name="T60" fmla="*/ 681 w 833"/>
              <a:gd name="T61" fmla="*/ 379 h 797"/>
              <a:gd name="T62" fmla="*/ 763 w 833"/>
              <a:gd name="T63" fmla="*/ 379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33" h="797">
                <a:moveTo>
                  <a:pt x="413" y="12"/>
                </a:moveTo>
                <a:cubicBezTo>
                  <a:pt x="593" y="0"/>
                  <a:pt x="757" y="144"/>
                  <a:pt x="798" y="288"/>
                </a:cubicBezTo>
                <a:cubicBezTo>
                  <a:pt x="833" y="416"/>
                  <a:pt x="811" y="534"/>
                  <a:pt x="725" y="637"/>
                </a:cubicBezTo>
                <a:cubicBezTo>
                  <a:pt x="658" y="717"/>
                  <a:pt x="575" y="770"/>
                  <a:pt x="471" y="782"/>
                </a:cubicBezTo>
                <a:cubicBezTo>
                  <a:pt x="346" y="797"/>
                  <a:pt x="234" y="767"/>
                  <a:pt x="140" y="679"/>
                </a:cubicBezTo>
                <a:cubicBezTo>
                  <a:pt x="76" y="619"/>
                  <a:pt x="31" y="548"/>
                  <a:pt x="18" y="460"/>
                </a:cubicBezTo>
                <a:cubicBezTo>
                  <a:pt x="0" y="339"/>
                  <a:pt x="31" y="232"/>
                  <a:pt x="115" y="142"/>
                </a:cubicBezTo>
                <a:cubicBezTo>
                  <a:pt x="179" y="74"/>
                  <a:pt x="255" y="29"/>
                  <a:pt x="348" y="14"/>
                </a:cubicBezTo>
                <a:cubicBezTo>
                  <a:pt x="369" y="11"/>
                  <a:pt x="391" y="13"/>
                  <a:pt x="413" y="12"/>
                </a:cubicBezTo>
                <a:close/>
                <a:moveTo>
                  <a:pt x="763" y="379"/>
                </a:moveTo>
                <a:cubicBezTo>
                  <a:pt x="762" y="369"/>
                  <a:pt x="756" y="365"/>
                  <a:pt x="751" y="361"/>
                </a:cubicBezTo>
                <a:cubicBezTo>
                  <a:pt x="647" y="256"/>
                  <a:pt x="542" y="151"/>
                  <a:pt x="437" y="47"/>
                </a:cubicBezTo>
                <a:cubicBezTo>
                  <a:pt x="413" y="23"/>
                  <a:pt x="403" y="23"/>
                  <a:pt x="379" y="47"/>
                </a:cubicBezTo>
                <a:cubicBezTo>
                  <a:pt x="273" y="153"/>
                  <a:pt x="167" y="259"/>
                  <a:pt x="61" y="365"/>
                </a:cubicBezTo>
                <a:cubicBezTo>
                  <a:pt x="38" y="388"/>
                  <a:pt x="38" y="399"/>
                  <a:pt x="60" y="422"/>
                </a:cubicBezTo>
                <a:cubicBezTo>
                  <a:pt x="170" y="532"/>
                  <a:pt x="280" y="642"/>
                  <a:pt x="390" y="751"/>
                </a:cubicBezTo>
                <a:cubicBezTo>
                  <a:pt x="412" y="773"/>
                  <a:pt x="425" y="773"/>
                  <a:pt x="446" y="752"/>
                </a:cubicBezTo>
                <a:cubicBezTo>
                  <a:pt x="553" y="645"/>
                  <a:pt x="661" y="537"/>
                  <a:pt x="768" y="430"/>
                </a:cubicBezTo>
                <a:cubicBezTo>
                  <a:pt x="773" y="425"/>
                  <a:pt x="782" y="420"/>
                  <a:pt x="778" y="412"/>
                </a:cubicBezTo>
                <a:cubicBezTo>
                  <a:pt x="775" y="405"/>
                  <a:pt x="766" y="408"/>
                  <a:pt x="760" y="408"/>
                </a:cubicBezTo>
                <a:cubicBezTo>
                  <a:pt x="663" y="408"/>
                  <a:pt x="567" y="408"/>
                  <a:pt x="470" y="408"/>
                </a:cubicBezTo>
                <a:cubicBezTo>
                  <a:pt x="432" y="409"/>
                  <a:pt x="433" y="409"/>
                  <a:pt x="432" y="447"/>
                </a:cubicBezTo>
                <a:cubicBezTo>
                  <a:pt x="431" y="468"/>
                  <a:pt x="439" y="473"/>
                  <a:pt x="459" y="472"/>
                </a:cubicBezTo>
                <a:cubicBezTo>
                  <a:pt x="503" y="471"/>
                  <a:pt x="547" y="472"/>
                  <a:pt x="591" y="472"/>
                </a:cubicBezTo>
                <a:cubicBezTo>
                  <a:pt x="613" y="472"/>
                  <a:pt x="615" y="476"/>
                  <a:pt x="604" y="496"/>
                </a:cubicBezTo>
                <a:cubicBezTo>
                  <a:pt x="592" y="518"/>
                  <a:pt x="575" y="537"/>
                  <a:pt x="556" y="554"/>
                </a:cubicBezTo>
                <a:cubicBezTo>
                  <a:pt x="480" y="627"/>
                  <a:pt x="343" y="632"/>
                  <a:pt x="259" y="540"/>
                </a:cubicBezTo>
                <a:cubicBezTo>
                  <a:pt x="180" y="452"/>
                  <a:pt x="185" y="337"/>
                  <a:pt x="270" y="256"/>
                </a:cubicBezTo>
                <a:cubicBezTo>
                  <a:pt x="390" y="142"/>
                  <a:pt x="575" y="202"/>
                  <a:pt x="621" y="348"/>
                </a:cubicBezTo>
                <a:cubicBezTo>
                  <a:pt x="630" y="379"/>
                  <a:pt x="630" y="379"/>
                  <a:pt x="663" y="379"/>
                </a:cubicBezTo>
                <a:cubicBezTo>
                  <a:pt x="669" y="379"/>
                  <a:pt x="675" y="379"/>
                  <a:pt x="681" y="379"/>
                </a:cubicBezTo>
                <a:cubicBezTo>
                  <a:pt x="708" y="379"/>
                  <a:pt x="735" y="379"/>
                  <a:pt x="763" y="379"/>
                </a:cubicBezTo>
                <a:close/>
              </a:path>
            </a:pathLst>
          </a:custGeom>
          <a:solidFill>
            <a:srgbClr val="C51C2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-2"/>
          <a:stretch>
            <a:fillRect/>
          </a:stretch>
        </p:blipFill>
        <p:spPr>
          <a:xfrm>
            <a:off x="7127213" y="0"/>
            <a:ext cx="5119397" cy="685800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3827780"/>
            <a:ext cx="7432675" cy="2508250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337185"/>
            <a:ext cx="8263255" cy="3236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320999" y="405163"/>
            <a:ext cx="2719477" cy="1795706"/>
            <a:chOff x="4755447" y="3778481"/>
            <a:chExt cx="2719477" cy="1795706"/>
          </a:xfrm>
        </p:grpSpPr>
        <p:sp>
          <p:nvSpPr>
            <p:cNvPr id="14" name="空心弧 13"/>
            <p:cNvSpPr>
              <a:spLocks noChangeAspect="1"/>
            </p:cNvSpPr>
            <p:nvPr/>
          </p:nvSpPr>
          <p:spPr>
            <a:xfrm rot="9074632">
              <a:off x="4755447" y="4062187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>
              <a:spLocks noChangeAspect="1"/>
            </p:cNvSpPr>
            <p:nvPr/>
          </p:nvSpPr>
          <p:spPr>
            <a:xfrm rot="7788915">
              <a:off x="5962924" y="3778481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椭圆 30"/>
          <p:cNvSpPr>
            <a:spLocks noChangeAspect="1"/>
          </p:cNvSpPr>
          <p:nvPr/>
        </p:nvSpPr>
        <p:spPr>
          <a:xfrm>
            <a:off x="3072312" y="3194691"/>
            <a:ext cx="468000" cy="468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927660" y="6028040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8406023" y="2647530"/>
            <a:ext cx="1620000" cy="162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328108" y="5721178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7312" y="153795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" y="101600"/>
            <a:ext cx="9879965" cy="53352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6988" y="1243647"/>
            <a:ext cx="890905" cy="3728720"/>
            <a:chOff x="9638832" y="-1383348"/>
            <a:chExt cx="805334" cy="3728720"/>
          </a:xfrm>
        </p:grpSpPr>
        <p:sp>
          <p:nvSpPr>
            <p:cNvPr id="13" name="矩形 12"/>
            <p:cNvSpPr/>
            <p:nvPr/>
          </p:nvSpPr>
          <p:spPr>
            <a:xfrm rot="5400000">
              <a:off x="8177139" y="78345"/>
              <a:ext cx="3728720" cy="805334"/>
            </a:xfrm>
            <a:prstGeom prst="rect">
              <a:avLst/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 rot="16200000">
              <a:off x="9027055" y="-176048"/>
              <a:ext cx="2029460" cy="636576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p>
              <a:r>
                <a:rPr lang="zh-CN" altLang="en-US" sz="3000" dirty="0">
                  <a:solidFill>
                    <a:schemeClr val="bg1"/>
                  </a:solidFill>
                  <a:latin typeface="方正小标宋简体" panose="03000509000000000000" pitchFamily="2" charset="-122"/>
                  <a:ea typeface="方正小标宋简体" panose="03000509000000000000" pitchFamily="2" charset="-122"/>
                </a:rPr>
                <a:t>岗位要求</a:t>
              </a:r>
              <a:endParaRPr lang="zh-CN" altLang="en-US" sz="3000" dirty="0">
                <a:solidFill>
                  <a:schemeClr val="bg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endParaRPr>
            </a:p>
          </p:txBody>
        </p:sp>
      </p:grpSp>
      <p:pic>
        <p:nvPicPr>
          <p:cNvPr id="7" name="图片 6" descr="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85" y="1637665"/>
            <a:ext cx="855853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320999" y="405163"/>
            <a:ext cx="2719477" cy="1795706"/>
            <a:chOff x="4755447" y="3778481"/>
            <a:chExt cx="2719477" cy="1795706"/>
          </a:xfrm>
        </p:grpSpPr>
        <p:sp>
          <p:nvSpPr>
            <p:cNvPr id="14" name="空心弧 13"/>
            <p:cNvSpPr>
              <a:spLocks noChangeAspect="1"/>
            </p:cNvSpPr>
            <p:nvPr/>
          </p:nvSpPr>
          <p:spPr>
            <a:xfrm rot="9074632">
              <a:off x="4755447" y="4062187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>
              <a:spLocks noChangeAspect="1"/>
            </p:cNvSpPr>
            <p:nvPr/>
          </p:nvSpPr>
          <p:spPr>
            <a:xfrm rot="7788915">
              <a:off x="5962924" y="3778481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椭圆 30"/>
          <p:cNvSpPr>
            <a:spLocks noChangeAspect="1"/>
          </p:cNvSpPr>
          <p:nvPr/>
        </p:nvSpPr>
        <p:spPr>
          <a:xfrm>
            <a:off x="3072312" y="3194691"/>
            <a:ext cx="468000" cy="468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927660" y="6028040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8406023" y="2647530"/>
            <a:ext cx="1620000" cy="162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328108" y="5721178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7312" y="153795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10" y="96520"/>
            <a:ext cx="6701155" cy="6764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83449" y="419133"/>
            <a:ext cx="11057027" cy="5630471"/>
            <a:chOff x="-3582103" y="3778481"/>
            <a:chExt cx="11057027" cy="5630471"/>
          </a:xfrm>
        </p:grpSpPr>
        <p:sp>
          <p:nvSpPr>
            <p:cNvPr id="14" name="空心弧 13"/>
            <p:cNvSpPr>
              <a:spLocks noChangeAspect="1"/>
            </p:cNvSpPr>
            <p:nvPr/>
          </p:nvSpPr>
          <p:spPr>
            <a:xfrm rot="9074632">
              <a:off x="-3582103" y="7896952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rgbClr val="047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>
              <a:spLocks noChangeAspect="1"/>
            </p:cNvSpPr>
            <p:nvPr/>
          </p:nvSpPr>
          <p:spPr>
            <a:xfrm rot="7788915">
              <a:off x="5962924" y="3778481"/>
              <a:ext cx="1512000" cy="1512000"/>
            </a:xfrm>
            <a:prstGeom prst="blockArc">
              <a:avLst>
                <a:gd name="adj1" fmla="val 10800000"/>
                <a:gd name="adj2" fmla="val 3600000"/>
                <a:gd name="adj3" fmla="val 17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椭圆 30"/>
          <p:cNvSpPr>
            <a:spLocks noChangeAspect="1"/>
          </p:cNvSpPr>
          <p:nvPr/>
        </p:nvSpPr>
        <p:spPr>
          <a:xfrm>
            <a:off x="3072312" y="3194691"/>
            <a:ext cx="468000" cy="468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550974" y="4515731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927660" y="6028040"/>
            <a:ext cx="685800" cy="685800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8406023" y="2647530"/>
            <a:ext cx="1620000" cy="162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328108" y="5721178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7312" y="153795"/>
            <a:ext cx="685800" cy="685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" y="96520"/>
            <a:ext cx="7516495" cy="3380105"/>
          </a:xfrm>
          <a:prstGeom prst="rect">
            <a:avLst/>
          </a:prstGeom>
        </p:spPr>
      </p:pic>
      <p:pic>
        <p:nvPicPr>
          <p:cNvPr id="7" name="图片 6" descr="QQ截图201909171420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65" y="2941955"/>
            <a:ext cx="68865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2"/>
          <a:stretch>
            <a:fillRect/>
          </a:stretch>
        </p:blipFill>
        <p:spPr>
          <a:xfrm>
            <a:off x="0" y="0"/>
            <a:ext cx="12789001" cy="50362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365502" cy="50364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44" b="30184"/>
          <a:stretch>
            <a:fillRect/>
          </a:stretch>
        </p:blipFill>
        <p:spPr>
          <a:xfrm>
            <a:off x="5107746" y="822960"/>
            <a:ext cx="7257757" cy="4213440"/>
          </a:xfrm>
          <a:custGeom>
            <a:avLst/>
            <a:gdLst>
              <a:gd name="connsiteX0" fmla="*/ 0 w 7257757"/>
              <a:gd name="connsiteY0" fmla="*/ 0 h 4213440"/>
              <a:gd name="connsiteX1" fmla="*/ 7257757 w 7257757"/>
              <a:gd name="connsiteY1" fmla="*/ 0 h 4213440"/>
              <a:gd name="connsiteX2" fmla="*/ 7257757 w 7257757"/>
              <a:gd name="connsiteY2" fmla="*/ 4213440 h 4213440"/>
              <a:gd name="connsiteX3" fmla="*/ 0 w 7257757"/>
              <a:gd name="connsiteY3" fmla="*/ 4213440 h 42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7757" h="4213440">
                <a:moveTo>
                  <a:pt x="0" y="0"/>
                </a:moveTo>
                <a:lnTo>
                  <a:pt x="7257757" y="0"/>
                </a:lnTo>
                <a:lnTo>
                  <a:pt x="7257757" y="4213440"/>
                </a:lnTo>
                <a:lnTo>
                  <a:pt x="0" y="421344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920750" y="1260475"/>
            <a:ext cx="73005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sz="3000" dirty="0">
                <a:solidFill>
                  <a:schemeClr val="bg1"/>
                </a:solidFill>
                <a:sym typeface="+mn-ea"/>
              </a:rPr>
              <a:t>          </a:t>
            </a:r>
            <a:r>
              <a:rPr lang="zh-CN" altLang="en-US" sz="2600" dirty="0">
                <a:solidFill>
                  <a:schemeClr val="bg1"/>
                </a:solidFill>
                <a:sym typeface="+mn-ea"/>
              </a:rPr>
              <a:t>制定市场需求文档</a:t>
            </a:r>
            <a:endParaRPr lang="zh-CN" altLang="en-US" sz="2600" dirty="0">
              <a:solidFill>
                <a:schemeClr val="bg1"/>
              </a:solidFill>
              <a:sym typeface="+mn-ea"/>
            </a:endParaRPr>
          </a:p>
          <a:p>
            <a:pPr algn="l" eaLnBrk="1" hangingPunct="1"/>
            <a:r>
              <a:rPr lang="zh-CN" altLang="en-US" sz="2600" dirty="0">
                <a:solidFill>
                  <a:schemeClr val="bg1"/>
                </a:solidFill>
                <a:sym typeface="+mn-ea"/>
              </a:rPr>
              <a:t>           制定产品需求文档</a:t>
            </a:r>
            <a:endParaRPr lang="zh-CN" altLang="en-US" sz="2600" dirty="0">
              <a:solidFill>
                <a:schemeClr val="bg1"/>
              </a:solidFill>
              <a:sym typeface="+mn-ea"/>
            </a:endParaRPr>
          </a:p>
          <a:p>
            <a:pPr algn="l" eaLnBrk="1" hangingPunct="1"/>
            <a:r>
              <a:rPr lang="zh-CN" altLang="en-US" sz="2600" dirty="0">
                <a:solidFill>
                  <a:schemeClr val="bg1"/>
                </a:solidFill>
                <a:sym typeface="+mn-ea"/>
              </a:rPr>
              <a:t>           用户分析报告</a:t>
            </a:r>
            <a:endParaRPr lang="zh-CN" altLang="en-US" sz="2600" dirty="0">
              <a:solidFill>
                <a:schemeClr val="bg1"/>
              </a:solidFill>
              <a:sym typeface="+mn-ea"/>
            </a:endParaRPr>
          </a:p>
          <a:p>
            <a:pPr algn="l" eaLnBrk="1" hangingPunct="1"/>
            <a:r>
              <a:rPr lang="zh-CN" altLang="en-US" sz="2600" dirty="0">
                <a:solidFill>
                  <a:schemeClr val="bg1"/>
                </a:solidFill>
                <a:sym typeface="+mn-ea"/>
              </a:rPr>
              <a:t>           产品架构设计</a:t>
            </a:r>
            <a:endParaRPr lang="zh-CN" altLang="en-US" sz="2600" dirty="0">
              <a:solidFill>
                <a:schemeClr val="bg1"/>
              </a:solidFill>
              <a:sym typeface="+mn-ea"/>
            </a:endParaRPr>
          </a:p>
          <a:p>
            <a:pPr algn="l" eaLnBrk="1" hangingPunct="1"/>
            <a:r>
              <a:rPr lang="zh-CN" altLang="en-US" sz="2800" dirty="0">
                <a:solidFill>
                  <a:srgbClr val="FF3300"/>
                </a:solidFill>
                <a:sym typeface="+mn-ea"/>
              </a:rPr>
              <a:t>            </a:t>
            </a:r>
            <a:r>
              <a:rPr lang="zh-CN" altLang="en-US" sz="2600" dirty="0">
                <a:solidFill>
                  <a:srgbClr val="FF3300"/>
                </a:solidFill>
                <a:sym typeface="+mn-ea"/>
              </a:rPr>
              <a:t>产品原型设计</a:t>
            </a:r>
            <a:endParaRPr lang="zh-CN" altLang="en-US" sz="2600" dirty="0">
              <a:solidFill>
                <a:srgbClr val="FF3300"/>
              </a:solidFill>
            </a:endParaRPr>
          </a:p>
          <a:p>
            <a:pPr algn="l" eaLnBrk="1" hangingPunct="1"/>
            <a:r>
              <a:rPr lang="zh-CN" altLang="en-US" sz="2600" dirty="0">
                <a:solidFill>
                  <a:srgbClr val="FF3300"/>
                </a:solidFill>
                <a:sym typeface="+mn-ea"/>
              </a:rPr>
              <a:t>            界面UI设计</a:t>
            </a:r>
            <a:endParaRPr lang="zh-CN" altLang="en-US" sz="2600" dirty="0">
              <a:solidFill>
                <a:srgbClr val="FF3300"/>
              </a:solidFill>
            </a:endParaRPr>
          </a:p>
          <a:p>
            <a:pPr algn="l" eaLnBrk="1" hangingPunct="1"/>
            <a:r>
              <a:rPr lang="zh-CN" altLang="en-US" sz="2600" dirty="0">
                <a:solidFill>
                  <a:srgbClr val="FF3300"/>
                </a:solidFill>
                <a:sym typeface="+mn-ea"/>
              </a:rPr>
              <a:t>            界面输出（界面+前端）</a:t>
            </a:r>
            <a:endParaRPr lang="zh-CN" altLang="en-US" sz="2600" dirty="0">
              <a:solidFill>
                <a:srgbClr val="FF3300"/>
              </a:solidFill>
            </a:endParaRPr>
          </a:p>
          <a:p>
            <a:pPr algn="l" eaLnBrk="1" hangingPunct="1"/>
            <a:r>
              <a:rPr lang="zh-CN" altLang="en-US" sz="2600" dirty="0">
                <a:solidFill>
                  <a:schemeClr val="bg1"/>
                </a:solidFill>
                <a:sym typeface="+mn-ea"/>
              </a:rPr>
              <a:t>           分析使用者报告，修改调整</a:t>
            </a:r>
            <a:endParaRPr lang="zh-CN" altLang="en-US" sz="2600" dirty="0">
              <a:solidFill>
                <a:schemeClr val="bg1"/>
              </a:solidFill>
              <a:sym typeface="+mn-ea"/>
            </a:endParaRPr>
          </a:p>
          <a:p>
            <a:pPr eaLnBrk="1" hangingPunct="1"/>
            <a:endParaRPr lang="zh-CN" altLang="en-US" sz="2600" b="1" dirty="0">
              <a:solidFill>
                <a:schemeClr val="bg1"/>
              </a:solidFill>
              <a:latin typeface="LS" panose="02000303000000000000" pitchFamily="50" charset="0"/>
              <a:sym typeface="+mn-ea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1610995" y="3409950"/>
            <a:ext cx="265430" cy="240030"/>
            <a:chOff x="281667" y="2078761"/>
            <a:chExt cx="760287" cy="684000"/>
          </a:xfrm>
        </p:grpSpPr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281667" y="2078761"/>
              <a:ext cx="684000" cy="684000"/>
              <a:chOff x="4548554" y="2419643"/>
              <a:chExt cx="1547446" cy="1547446"/>
            </a:xfrm>
          </p:grpSpPr>
          <p:sp>
            <p:nvSpPr>
              <p:cNvPr id="12" name="圆角矩形 11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>
                  <a:alpha val="58000"/>
                </a:srgbClr>
              </a:solidFill>
              <a:ln>
                <a:solidFill>
                  <a:srgbClr val="F7CF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任意多边形 10"/>
            <p:cNvSpPr>
              <a:spLocks noChangeAspect="1"/>
            </p:cNvSpPr>
            <p:nvPr/>
          </p:nvSpPr>
          <p:spPr>
            <a:xfrm rot="2870294">
              <a:off x="483158" y="1926032"/>
              <a:ext cx="397592" cy="720000"/>
            </a:xfrm>
            <a:custGeom>
              <a:avLst/>
              <a:gdLst>
                <a:gd name="connsiteX0" fmla="*/ 518909 w 773354"/>
                <a:gd name="connsiteY0" fmla="*/ 67044 h 1203204"/>
                <a:gd name="connsiteX1" fmla="*/ 773354 w 773354"/>
                <a:gd name="connsiteY1" fmla="*/ 0 h 1203204"/>
                <a:gd name="connsiteX2" fmla="*/ 773354 w 773354"/>
                <a:gd name="connsiteY2" fmla="*/ 1203204 h 1203204"/>
                <a:gd name="connsiteX3" fmla="*/ 11164 w 773354"/>
                <a:gd name="connsiteY3" fmla="*/ 1203204 h 1203204"/>
                <a:gd name="connsiteX4" fmla="*/ 0 w 773354"/>
                <a:gd name="connsiteY4" fmla="*/ 967249 h 1203204"/>
                <a:gd name="connsiteX5" fmla="*/ 544385 w 773354"/>
                <a:gd name="connsiteY5" fmla="*/ 945581 h 1203204"/>
                <a:gd name="connsiteX0-1" fmla="*/ 651320 w 773354"/>
                <a:gd name="connsiteY0-2" fmla="*/ 76012 h 1203204"/>
                <a:gd name="connsiteX1-3" fmla="*/ 773354 w 773354"/>
                <a:gd name="connsiteY1-4" fmla="*/ 0 h 1203204"/>
                <a:gd name="connsiteX2-5" fmla="*/ 773354 w 773354"/>
                <a:gd name="connsiteY2-6" fmla="*/ 1203204 h 1203204"/>
                <a:gd name="connsiteX3-7" fmla="*/ 11164 w 773354"/>
                <a:gd name="connsiteY3-8" fmla="*/ 1203204 h 1203204"/>
                <a:gd name="connsiteX4-9" fmla="*/ 0 w 773354"/>
                <a:gd name="connsiteY4-10" fmla="*/ 967249 h 1203204"/>
                <a:gd name="connsiteX5-11" fmla="*/ 544385 w 773354"/>
                <a:gd name="connsiteY5-12" fmla="*/ 945581 h 1203204"/>
                <a:gd name="connsiteX6" fmla="*/ 651320 w 773354"/>
                <a:gd name="connsiteY6" fmla="*/ 76012 h 1203204"/>
                <a:gd name="connsiteX0-13" fmla="*/ 640156 w 762190"/>
                <a:gd name="connsiteY0-14" fmla="*/ 76012 h 1203204"/>
                <a:gd name="connsiteX1-15" fmla="*/ 762190 w 762190"/>
                <a:gd name="connsiteY1-16" fmla="*/ 0 h 1203204"/>
                <a:gd name="connsiteX2-17" fmla="*/ 762190 w 762190"/>
                <a:gd name="connsiteY2-18" fmla="*/ 1203204 h 1203204"/>
                <a:gd name="connsiteX3-19" fmla="*/ 0 w 762190"/>
                <a:gd name="connsiteY3-20" fmla="*/ 1203204 h 1203204"/>
                <a:gd name="connsiteX4-21" fmla="*/ 145259 w 762190"/>
                <a:gd name="connsiteY4-22" fmla="*/ 1063035 h 1203204"/>
                <a:gd name="connsiteX5-23" fmla="*/ 533221 w 762190"/>
                <a:gd name="connsiteY5-24" fmla="*/ 945581 h 1203204"/>
                <a:gd name="connsiteX6-25" fmla="*/ 640156 w 762190"/>
                <a:gd name="connsiteY6-26" fmla="*/ 76012 h 1203204"/>
                <a:gd name="connsiteX0-27" fmla="*/ 640156 w 762190"/>
                <a:gd name="connsiteY0-28" fmla="*/ 76012 h 1203204"/>
                <a:gd name="connsiteX1-29" fmla="*/ 762190 w 762190"/>
                <a:gd name="connsiteY1-30" fmla="*/ 0 h 1203204"/>
                <a:gd name="connsiteX2-31" fmla="*/ 752730 w 762190"/>
                <a:gd name="connsiteY2-32" fmla="*/ 1144273 h 1203204"/>
                <a:gd name="connsiteX3-33" fmla="*/ 0 w 762190"/>
                <a:gd name="connsiteY3-34" fmla="*/ 1203204 h 1203204"/>
                <a:gd name="connsiteX4-35" fmla="*/ 145259 w 762190"/>
                <a:gd name="connsiteY4-36" fmla="*/ 1063035 h 1203204"/>
                <a:gd name="connsiteX5-37" fmla="*/ 533221 w 762190"/>
                <a:gd name="connsiteY5-38" fmla="*/ 945581 h 1203204"/>
                <a:gd name="connsiteX6-39" fmla="*/ 640156 w 762190"/>
                <a:gd name="connsiteY6-40" fmla="*/ 76012 h 1203204"/>
                <a:gd name="connsiteX0-41" fmla="*/ 494897 w 616931"/>
                <a:gd name="connsiteY0-42" fmla="*/ 76012 h 1197620"/>
                <a:gd name="connsiteX1-43" fmla="*/ 616931 w 616931"/>
                <a:gd name="connsiteY1-44" fmla="*/ 0 h 1197620"/>
                <a:gd name="connsiteX2-45" fmla="*/ 607471 w 616931"/>
                <a:gd name="connsiteY2-46" fmla="*/ 1144273 h 1197620"/>
                <a:gd name="connsiteX3-47" fmla="*/ 15041 w 616931"/>
                <a:gd name="connsiteY3-48" fmla="*/ 1197620 h 1197620"/>
                <a:gd name="connsiteX4-49" fmla="*/ 0 w 616931"/>
                <a:gd name="connsiteY4-50" fmla="*/ 1063035 h 1197620"/>
                <a:gd name="connsiteX5-51" fmla="*/ 387962 w 616931"/>
                <a:gd name="connsiteY5-52" fmla="*/ 945581 h 1197620"/>
                <a:gd name="connsiteX6-53" fmla="*/ 494897 w 616931"/>
                <a:gd name="connsiteY6-54" fmla="*/ 76012 h 1197620"/>
                <a:gd name="connsiteX0-55" fmla="*/ 494897 w 619362"/>
                <a:gd name="connsiteY0-56" fmla="*/ 0 h 1121608"/>
                <a:gd name="connsiteX1-57" fmla="*/ 619362 w 619362"/>
                <a:gd name="connsiteY1-58" fmla="*/ 64645 h 1121608"/>
                <a:gd name="connsiteX2-59" fmla="*/ 607471 w 619362"/>
                <a:gd name="connsiteY2-60" fmla="*/ 1068261 h 1121608"/>
                <a:gd name="connsiteX3-61" fmla="*/ 15041 w 619362"/>
                <a:gd name="connsiteY3-62" fmla="*/ 1121608 h 1121608"/>
                <a:gd name="connsiteX4-63" fmla="*/ 0 w 619362"/>
                <a:gd name="connsiteY4-64" fmla="*/ 987023 h 1121608"/>
                <a:gd name="connsiteX5-65" fmla="*/ 387962 w 619362"/>
                <a:gd name="connsiteY5-66" fmla="*/ 869569 h 1121608"/>
                <a:gd name="connsiteX6-67" fmla="*/ 494897 w 619362"/>
                <a:gd name="connsiteY6-68" fmla="*/ 0 h 1121608"/>
                <a:gd name="connsiteX0-69" fmla="*/ 494897 w 619362"/>
                <a:gd name="connsiteY0-70" fmla="*/ 0 h 1121608"/>
                <a:gd name="connsiteX1-71" fmla="*/ 619362 w 619362"/>
                <a:gd name="connsiteY1-72" fmla="*/ 64645 h 1121608"/>
                <a:gd name="connsiteX2-73" fmla="*/ 607471 w 619362"/>
                <a:gd name="connsiteY2-74" fmla="*/ 1068261 h 1121608"/>
                <a:gd name="connsiteX3-75" fmla="*/ 15041 w 619362"/>
                <a:gd name="connsiteY3-76" fmla="*/ 1121608 h 1121608"/>
                <a:gd name="connsiteX4-77" fmla="*/ 0 w 619362"/>
                <a:gd name="connsiteY4-78" fmla="*/ 987023 h 1121608"/>
                <a:gd name="connsiteX5-79" fmla="*/ 422157 w 619362"/>
                <a:gd name="connsiteY5-80" fmla="*/ 894304 h 1121608"/>
                <a:gd name="connsiteX6-81" fmla="*/ 494897 w 619362"/>
                <a:gd name="connsiteY6-82" fmla="*/ 0 h 11216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619362" h="1121608">
                  <a:moveTo>
                    <a:pt x="494897" y="0"/>
                  </a:moveTo>
                  <a:lnTo>
                    <a:pt x="619362" y="64645"/>
                  </a:lnTo>
                  <a:cubicBezTo>
                    <a:pt x="616209" y="446069"/>
                    <a:pt x="610624" y="686837"/>
                    <a:pt x="607471" y="1068261"/>
                  </a:cubicBezTo>
                  <a:lnTo>
                    <a:pt x="15041" y="1121608"/>
                  </a:lnTo>
                  <a:lnTo>
                    <a:pt x="0" y="987023"/>
                  </a:lnTo>
                  <a:lnTo>
                    <a:pt x="422157" y="894304"/>
                  </a:lnTo>
                  <a:cubicBezTo>
                    <a:pt x="413665" y="601458"/>
                    <a:pt x="503389" y="292846"/>
                    <a:pt x="4948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1586230" y="3860800"/>
            <a:ext cx="266700" cy="240030"/>
            <a:chOff x="281667" y="2078761"/>
            <a:chExt cx="760287" cy="684000"/>
          </a:xfrm>
        </p:grpSpPr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281667" y="2078761"/>
              <a:ext cx="684000" cy="684000"/>
              <a:chOff x="4548554" y="2419643"/>
              <a:chExt cx="1547446" cy="1547446"/>
            </a:xfrm>
          </p:grpSpPr>
          <p:sp>
            <p:nvSpPr>
              <p:cNvPr id="17" name="圆角矩形 16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>
                  <a:alpha val="58000"/>
                </a:srgbClr>
              </a:solidFill>
              <a:ln>
                <a:solidFill>
                  <a:srgbClr val="F7CF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任意多边形 15"/>
            <p:cNvSpPr>
              <a:spLocks noChangeAspect="1"/>
            </p:cNvSpPr>
            <p:nvPr/>
          </p:nvSpPr>
          <p:spPr>
            <a:xfrm rot="2870294">
              <a:off x="483158" y="1926032"/>
              <a:ext cx="397592" cy="720000"/>
            </a:xfrm>
            <a:custGeom>
              <a:avLst/>
              <a:gdLst>
                <a:gd name="connsiteX0" fmla="*/ 518909 w 773354"/>
                <a:gd name="connsiteY0" fmla="*/ 67044 h 1203204"/>
                <a:gd name="connsiteX1" fmla="*/ 773354 w 773354"/>
                <a:gd name="connsiteY1" fmla="*/ 0 h 1203204"/>
                <a:gd name="connsiteX2" fmla="*/ 773354 w 773354"/>
                <a:gd name="connsiteY2" fmla="*/ 1203204 h 1203204"/>
                <a:gd name="connsiteX3" fmla="*/ 11164 w 773354"/>
                <a:gd name="connsiteY3" fmla="*/ 1203204 h 1203204"/>
                <a:gd name="connsiteX4" fmla="*/ 0 w 773354"/>
                <a:gd name="connsiteY4" fmla="*/ 967249 h 1203204"/>
                <a:gd name="connsiteX5" fmla="*/ 544385 w 773354"/>
                <a:gd name="connsiteY5" fmla="*/ 945581 h 1203204"/>
                <a:gd name="connsiteX0-1" fmla="*/ 651320 w 773354"/>
                <a:gd name="connsiteY0-2" fmla="*/ 76012 h 1203204"/>
                <a:gd name="connsiteX1-3" fmla="*/ 773354 w 773354"/>
                <a:gd name="connsiteY1-4" fmla="*/ 0 h 1203204"/>
                <a:gd name="connsiteX2-5" fmla="*/ 773354 w 773354"/>
                <a:gd name="connsiteY2-6" fmla="*/ 1203204 h 1203204"/>
                <a:gd name="connsiteX3-7" fmla="*/ 11164 w 773354"/>
                <a:gd name="connsiteY3-8" fmla="*/ 1203204 h 1203204"/>
                <a:gd name="connsiteX4-9" fmla="*/ 0 w 773354"/>
                <a:gd name="connsiteY4-10" fmla="*/ 967249 h 1203204"/>
                <a:gd name="connsiteX5-11" fmla="*/ 544385 w 773354"/>
                <a:gd name="connsiteY5-12" fmla="*/ 945581 h 1203204"/>
                <a:gd name="connsiteX6" fmla="*/ 651320 w 773354"/>
                <a:gd name="connsiteY6" fmla="*/ 76012 h 1203204"/>
                <a:gd name="connsiteX0-13" fmla="*/ 640156 w 762190"/>
                <a:gd name="connsiteY0-14" fmla="*/ 76012 h 1203204"/>
                <a:gd name="connsiteX1-15" fmla="*/ 762190 w 762190"/>
                <a:gd name="connsiteY1-16" fmla="*/ 0 h 1203204"/>
                <a:gd name="connsiteX2-17" fmla="*/ 762190 w 762190"/>
                <a:gd name="connsiteY2-18" fmla="*/ 1203204 h 1203204"/>
                <a:gd name="connsiteX3-19" fmla="*/ 0 w 762190"/>
                <a:gd name="connsiteY3-20" fmla="*/ 1203204 h 1203204"/>
                <a:gd name="connsiteX4-21" fmla="*/ 145259 w 762190"/>
                <a:gd name="connsiteY4-22" fmla="*/ 1063035 h 1203204"/>
                <a:gd name="connsiteX5-23" fmla="*/ 533221 w 762190"/>
                <a:gd name="connsiteY5-24" fmla="*/ 945581 h 1203204"/>
                <a:gd name="connsiteX6-25" fmla="*/ 640156 w 762190"/>
                <a:gd name="connsiteY6-26" fmla="*/ 76012 h 1203204"/>
                <a:gd name="connsiteX0-27" fmla="*/ 640156 w 762190"/>
                <a:gd name="connsiteY0-28" fmla="*/ 76012 h 1203204"/>
                <a:gd name="connsiteX1-29" fmla="*/ 762190 w 762190"/>
                <a:gd name="connsiteY1-30" fmla="*/ 0 h 1203204"/>
                <a:gd name="connsiteX2-31" fmla="*/ 752730 w 762190"/>
                <a:gd name="connsiteY2-32" fmla="*/ 1144273 h 1203204"/>
                <a:gd name="connsiteX3-33" fmla="*/ 0 w 762190"/>
                <a:gd name="connsiteY3-34" fmla="*/ 1203204 h 1203204"/>
                <a:gd name="connsiteX4-35" fmla="*/ 145259 w 762190"/>
                <a:gd name="connsiteY4-36" fmla="*/ 1063035 h 1203204"/>
                <a:gd name="connsiteX5-37" fmla="*/ 533221 w 762190"/>
                <a:gd name="connsiteY5-38" fmla="*/ 945581 h 1203204"/>
                <a:gd name="connsiteX6-39" fmla="*/ 640156 w 762190"/>
                <a:gd name="connsiteY6-40" fmla="*/ 76012 h 1203204"/>
                <a:gd name="connsiteX0-41" fmla="*/ 494897 w 616931"/>
                <a:gd name="connsiteY0-42" fmla="*/ 76012 h 1197620"/>
                <a:gd name="connsiteX1-43" fmla="*/ 616931 w 616931"/>
                <a:gd name="connsiteY1-44" fmla="*/ 0 h 1197620"/>
                <a:gd name="connsiteX2-45" fmla="*/ 607471 w 616931"/>
                <a:gd name="connsiteY2-46" fmla="*/ 1144273 h 1197620"/>
                <a:gd name="connsiteX3-47" fmla="*/ 15041 w 616931"/>
                <a:gd name="connsiteY3-48" fmla="*/ 1197620 h 1197620"/>
                <a:gd name="connsiteX4-49" fmla="*/ 0 w 616931"/>
                <a:gd name="connsiteY4-50" fmla="*/ 1063035 h 1197620"/>
                <a:gd name="connsiteX5-51" fmla="*/ 387962 w 616931"/>
                <a:gd name="connsiteY5-52" fmla="*/ 945581 h 1197620"/>
                <a:gd name="connsiteX6-53" fmla="*/ 494897 w 616931"/>
                <a:gd name="connsiteY6-54" fmla="*/ 76012 h 1197620"/>
                <a:gd name="connsiteX0-55" fmla="*/ 494897 w 619362"/>
                <a:gd name="connsiteY0-56" fmla="*/ 0 h 1121608"/>
                <a:gd name="connsiteX1-57" fmla="*/ 619362 w 619362"/>
                <a:gd name="connsiteY1-58" fmla="*/ 64645 h 1121608"/>
                <a:gd name="connsiteX2-59" fmla="*/ 607471 w 619362"/>
                <a:gd name="connsiteY2-60" fmla="*/ 1068261 h 1121608"/>
                <a:gd name="connsiteX3-61" fmla="*/ 15041 w 619362"/>
                <a:gd name="connsiteY3-62" fmla="*/ 1121608 h 1121608"/>
                <a:gd name="connsiteX4-63" fmla="*/ 0 w 619362"/>
                <a:gd name="connsiteY4-64" fmla="*/ 987023 h 1121608"/>
                <a:gd name="connsiteX5-65" fmla="*/ 387962 w 619362"/>
                <a:gd name="connsiteY5-66" fmla="*/ 869569 h 1121608"/>
                <a:gd name="connsiteX6-67" fmla="*/ 494897 w 619362"/>
                <a:gd name="connsiteY6-68" fmla="*/ 0 h 1121608"/>
                <a:gd name="connsiteX0-69" fmla="*/ 494897 w 619362"/>
                <a:gd name="connsiteY0-70" fmla="*/ 0 h 1121608"/>
                <a:gd name="connsiteX1-71" fmla="*/ 619362 w 619362"/>
                <a:gd name="connsiteY1-72" fmla="*/ 64645 h 1121608"/>
                <a:gd name="connsiteX2-73" fmla="*/ 607471 w 619362"/>
                <a:gd name="connsiteY2-74" fmla="*/ 1068261 h 1121608"/>
                <a:gd name="connsiteX3-75" fmla="*/ 15041 w 619362"/>
                <a:gd name="connsiteY3-76" fmla="*/ 1121608 h 1121608"/>
                <a:gd name="connsiteX4-77" fmla="*/ 0 w 619362"/>
                <a:gd name="connsiteY4-78" fmla="*/ 987023 h 1121608"/>
                <a:gd name="connsiteX5-79" fmla="*/ 422157 w 619362"/>
                <a:gd name="connsiteY5-80" fmla="*/ 894304 h 1121608"/>
                <a:gd name="connsiteX6-81" fmla="*/ 494897 w 619362"/>
                <a:gd name="connsiteY6-82" fmla="*/ 0 h 11216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619362" h="1121608">
                  <a:moveTo>
                    <a:pt x="494897" y="0"/>
                  </a:moveTo>
                  <a:lnTo>
                    <a:pt x="619362" y="64645"/>
                  </a:lnTo>
                  <a:cubicBezTo>
                    <a:pt x="616209" y="446069"/>
                    <a:pt x="610624" y="686837"/>
                    <a:pt x="607471" y="1068261"/>
                  </a:cubicBezTo>
                  <a:lnTo>
                    <a:pt x="15041" y="1121608"/>
                  </a:lnTo>
                  <a:lnTo>
                    <a:pt x="0" y="987023"/>
                  </a:lnTo>
                  <a:lnTo>
                    <a:pt x="422157" y="894304"/>
                  </a:lnTo>
                  <a:cubicBezTo>
                    <a:pt x="413665" y="601458"/>
                    <a:pt x="503389" y="292846"/>
                    <a:pt x="4948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745236" y="265762"/>
            <a:ext cx="9389364" cy="698500"/>
          </a:xfrm>
          <a:prstGeom prst="roundRect">
            <a:avLst/>
          </a:prstGeom>
          <a:solidFill>
            <a:schemeClr val="bg1"/>
          </a:solidFill>
          <a:ln>
            <a:solidFill>
              <a:srgbClr val="F7CF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60755" y="349885"/>
            <a:ext cx="54025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ym typeface="+mn-ea"/>
              </a:rPr>
              <a:t>常规性互联网产品项目流程</a:t>
            </a:r>
            <a:endParaRPr lang="zh-CN" altLang="en-US" sz="2400" b="1" dirty="0"/>
          </a:p>
          <a:p>
            <a:endParaRPr lang="zh-CN" altLang="en-US" sz="2400" b="1" dirty="0">
              <a:solidFill>
                <a:srgbClr val="F7CF04">
                  <a:alpha val="71000"/>
                </a:srgbClr>
              </a:solidFill>
              <a:latin typeface="LS" panose="02000303000000000000" pitchFamily="50" charset="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616710" y="2985135"/>
            <a:ext cx="281940" cy="253365"/>
            <a:chOff x="281667" y="2078761"/>
            <a:chExt cx="760287" cy="684000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81667" y="2078761"/>
              <a:ext cx="684000" cy="684000"/>
              <a:chOff x="4548554" y="2419643"/>
              <a:chExt cx="1547446" cy="1547446"/>
            </a:xfrm>
          </p:grpSpPr>
          <p:sp>
            <p:nvSpPr>
              <p:cNvPr id="5" name="圆角矩形 4"/>
              <p:cNvSpPr/>
              <p:nvPr/>
            </p:nvSpPr>
            <p:spPr>
              <a:xfrm rot="749765"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548554" y="2419643"/>
                <a:ext cx="1547446" cy="1547446"/>
              </a:xfrm>
              <a:prstGeom prst="roundRect">
                <a:avLst>
                  <a:gd name="adj" fmla="val 10303"/>
                </a:avLst>
              </a:prstGeom>
              <a:solidFill>
                <a:srgbClr val="F7CF03">
                  <a:alpha val="58000"/>
                </a:srgbClr>
              </a:solidFill>
              <a:ln>
                <a:solidFill>
                  <a:srgbClr val="F7CF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任意多边形 28"/>
            <p:cNvSpPr>
              <a:spLocks noChangeAspect="1"/>
            </p:cNvSpPr>
            <p:nvPr/>
          </p:nvSpPr>
          <p:spPr>
            <a:xfrm rot="2870294">
              <a:off x="483158" y="1926032"/>
              <a:ext cx="397592" cy="720000"/>
            </a:xfrm>
            <a:custGeom>
              <a:avLst/>
              <a:gdLst>
                <a:gd name="connsiteX0" fmla="*/ 518909 w 773354"/>
                <a:gd name="connsiteY0" fmla="*/ 67044 h 1203204"/>
                <a:gd name="connsiteX1" fmla="*/ 773354 w 773354"/>
                <a:gd name="connsiteY1" fmla="*/ 0 h 1203204"/>
                <a:gd name="connsiteX2" fmla="*/ 773354 w 773354"/>
                <a:gd name="connsiteY2" fmla="*/ 1203204 h 1203204"/>
                <a:gd name="connsiteX3" fmla="*/ 11164 w 773354"/>
                <a:gd name="connsiteY3" fmla="*/ 1203204 h 1203204"/>
                <a:gd name="connsiteX4" fmla="*/ 0 w 773354"/>
                <a:gd name="connsiteY4" fmla="*/ 967249 h 1203204"/>
                <a:gd name="connsiteX5" fmla="*/ 544385 w 773354"/>
                <a:gd name="connsiteY5" fmla="*/ 945581 h 1203204"/>
                <a:gd name="connsiteX0-1" fmla="*/ 651320 w 773354"/>
                <a:gd name="connsiteY0-2" fmla="*/ 76012 h 1203204"/>
                <a:gd name="connsiteX1-3" fmla="*/ 773354 w 773354"/>
                <a:gd name="connsiteY1-4" fmla="*/ 0 h 1203204"/>
                <a:gd name="connsiteX2-5" fmla="*/ 773354 w 773354"/>
                <a:gd name="connsiteY2-6" fmla="*/ 1203204 h 1203204"/>
                <a:gd name="connsiteX3-7" fmla="*/ 11164 w 773354"/>
                <a:gd name="connsiteY3-8" fmla="*/ 1203204 h 1203204"/>
                <a:gd name="connsiteX4-9" fmla="*/ 0 w 773354"/>
                <a:gd name="connsiteY4-10" fmla="*/ 967249 h 1203204"/>
                <a:gd name="connsiteX5-11" fmla="*/ 544385 w 773354"/>
                <a:gd name="connsiteY5-12" fmla="*/ 945581 h 1203204"/>
                <a:gd name="connsiteX6" fmla="*/ 651320 w 773354"/>
                <a:gd name="connsiteY6" fmla="*/ 76012 h 1203204"/>
                <a:gd name="connsiteX0-13" fmla="*/ 640156 w 762190"/>
                <a:gd name="connsiteY0-14" fmla="*/ 76012 h 1203204"/>
                <a:gd name="connsiteX1-15" fmla="*/ 762190 w 762190"/>
                <a:gd name="connsiteY1-16" fmla="*/ 0 h 1203204"/>
                <a:gd name="connsiteX2-17" fmla="*/ 762190 w 762190"/>
                <a:gd name="connsiteY2-18" fmla="*/ 1203204 h 1203204"/>
                <a:gd name="connsiteX3-19" fmla="*/ 0 w 762190"/>
                <a:gd name="connsiteY3-20" fmla="*/ 1203204 h 1203204"/>
                <a:gd name="connsiteX4-21" fmla="*/ 145259 w 762190"/>
                <a:gd name="connsiteY4-22" fmla="*/ 1063035 h 1203204"/>
                <a:gd name="connsiteX5-23" fmla="*/ 533221 w 762190"/>
                <a:gd name="connsiteY5-24" fmla="*/ 945581 h 1203204"/>
                <a:gd name="connsiteX6-25" fmla="*/ 640156 w 762190"/>
                <a:gd name="connsiteY6-26" fmla="*/ 76012 h 1203204"/>
                <a:gd name="connsiteX0-27" fmla="*/ 640156 w 762190"/>
                <a:gd name="connsiteY0-28" fmla="*/ 76012 h 1203204"/>
                <a:gd name="connsiteX1-29" fmla="*/ 762190 w 762190"/>
                <a:gd name="connsiteY1-30" fmla="*/ 0 h 1203204"/>
                <a:gd name="connsiteX2-31" fmla="*/ 752730 w 762190"/>
                <a:gd name="connsiteY2-32" fmla="*/ 1144273 h 1203204"/>
                <a:gd name="connsiteX3-33" fmla="*/ 0 w 762190"/>
                <a:gd name="connsiteY3-34" fmla="*/ 1203204 h 1203204"/>
                <a:gd name="connsiteX4-35" fmla="*/ 145259 w 762190"/>
                <a:gd name="connsiteY4-36" fmla="*/ 1063035 h 1203204"/>
                <a:gd name="connsiteX5-37" fmla="*/ 533221 w 762190"/>
                <a:gd name="connsiteY5-38" fmla="*/ 945581 h 1203204"/>
                <a:gd name="connsiteX6-39" fmla="*/ 640156 w 762190"/>
                <a:gd name="connsiteY6-40" fmla="*/ 76012 h 1203204"/>
                <a:gd name="connsiteX0-41" fmla="*/ 494897 w 616931"/>
                <a:gd name="connsiteY0-42" fmla="*/ 76012 h 1197620"/>
                <a:gd name="connsiteX1-43" fmla="*/ 616931 w 616931"/>
                <a:gd name="connsiteY1-44" fmla="*/ 0 h 1197620"/>
                <a:gd name="connsiteX2-45" fmla="*/ 607471 w 616931"/>
                <a:gd name="connsiteY2-46" fmla="*/ 1144273 h 1197620"/>
                <a:gd name="connsiteX3-47" fmla="*/ 15041 w 616931"/>
                <a:gd name="connsiteY3-48" fmla="*/ 1197620 h 1197620"/>
                <a:gd name="connsiteX4-49" fmla="*/ 0 w 616931"/>
                <a:gd name="connsiteY4-50" fmla="*/ 1063035 h 1197620"/>
                <a:gd name="connsiteX5-51" fmla="*/ 387962 w 616931"/>
                <a:gd name="connsiteY5-52" fmla="*/ 945581 h 1197620"/>
                <a:gd name="connsiteX6-53" fmla="*/ 494897 w 616931"/>
                <a:gd name="connsiteY6-54" fmla="*/ 76012 h 1197620"/>
                <a:gd name="connsiteX0-55" fmla="*/ 494897 w 619362"/>
                <a:gd name="connsiteY0-56" fmla="*/ 0 h 1121608"/>
                <a:gd name="connsiteX1-57" fmla="*/ 619362 w 619362"/>
                <a:gd name="connsiteY1-58" fmla="*/ 64645 h 1121608"/>
                <a:gd name="connsiteX2-59" fmla="*/ 607471 w 619362"/>
                <a:gd name="connsiteY2-60" fmla="*/ 1068261 h 1121608"/>
                <a:gd name="connsiteX3-61" fmla="*/ 15041 w 619362"/>
                <a:gd name="connsiteY3-62" fmla="*/ 1121608 h 1121608"/>
                <a:gd name="connsiteX4-63" fmla="*/ 0 w 619362"/>
                <a:gd name="connsiteY4-64" fmla="*/ 987023 h 1121608"/>
                <a:gd name="connsiteX5-65" fmla="*/ 387962 w 619362"/>
                <a:gd name="connsiteY5-66" fmla="*/ 869569 h 1121608"/>
                <a:gd name="connsiteX6-67" fmla="*/ 494897 w 619362"/>
                <a:gd name="connsiteY6-68" fmla="*/ 0 h 1121608"/>
                <a:gd name="connsiteX0-69" fmla="*/ 494897 w 619362"/>
                <a:gd name="connsiteY0-70" fmla="*/ 0 h 1121608"/>
                <a:gd name="connsiteX1-71" fmla="*/ 619362 w 619362"/>
                <a:gd name="connsiteY1-72" fmla="*/ 64645 h 1121608"/>
                <a:gd name="connsiteX2-73" fmla="*/ 607471 w 619362"/>
                <a:gd name="connsiteY2-74" fmla="*/ 1068261 h 1121608"/>
                <a:gd name="connsiteX3-75" fmla="*/ 15041 w 619362"/>
                <a:gd name="connsiteY3-76" fmla="*/ 1121608 h 1121608"/>
                <a:gd name="connsiteX4-77" fmla="*/ 0 w 619362"/>
                <a:gd name="connsiteY4-78" fmla="*/ 987023 h 1121608"/>
                <a:gd name="connsiteX5-79" fmla="*/ 422157 w 619362"/>
                <a:gd name="connsiteY5-80" fmla="*/ 894304 h 1121608"/>
                <a:gd name="connsiteX6-81" fmla="*/ 494897 w 619362"/>
                <a:gd name="connsiteY6-82" fmla="*/ 0 h 11216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619362" h="1121608">
                  <a:moveTo>
                    <a:pt x="494897" y="0"/>
                  </a:moveTo>
                  <a:lnTo>
                    <a:pt x="619362" y="64645"/>
                  </a:lnTo>
                  <a:cubicBezTo>
                    <a:pt x="616209" y="446069"/>
                    <a:pt x="610624" y="686837"/>
                    <a:pt x="607471" y="1068261"/>
                  </a:cubicBezTo>
                  <a:lnTo>
                    <a:pt x="15041" y="1121608"/>
                  </a:lnTo>
                  <a:lnTo>
                    <a:pt x="0" y="987023"/>
                  </a:lnTo>
                  <a:lnTo>
                    <a:pt x="422157" y="894304"/>
                  </a:lnTo>
                  <a:cubicBezTo>
                    <a:pt x="413665" y="601458"/>
                    <a:pt x="503389" y="292846"/>
                    <a:pt x="4948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780044" y="436098"/>
            <a:ext cx="4320000" cy="4320000"/>
          </a:xfrm>
          <a:prstGeom prst="rect">
            <a:avLst/>
          </a:prstGeom>
        </p:spPr>
      </p:pic>
      <p:sp>
        <p:nvSpPr>
          <p:cNvPr id="3" name="矩形 2"/>
          <p:cNvSpPr>
            <a:spLocks noChangeAspect="1"/>
          </p:cNvSpPr>
          <p:nvPr/>
        </p:nvSpPr>
        <p:spPr>
          <a:xfrm>
            <a:off x="654044" y="310098"/>
            <a:ext cx="45720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3250" y="615950"/>
            <a:ext cx="28765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/>
                </a:solidFill>
                <a:latin typeface="方正小标宋简体" panose="03000509000000000000" pitchFamily="2" charset="-122"/>
                <a:ea typeface="方正小标宋简体" panose="03000509000000000000" pitchFamily="2" charset="-122"/>
              </a:rPr>
              <a:t>对应职位</a:t>
            </a:r>
            <a:endParaRPr lang="zh-CN" altLang="en-US" sz="4400" b="1" dirty="0">
              <a:solidFill>
                <a:schemeClr val="tx1"/>
              </a:solidFill>
              <a:latin typeface="方正小标宋简体" panose="03000509000000000000" pitchFamily="2" charset="-122"/>
              <a:ea typeface="方正小标宋简体" panose="03000509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3250" y="1842135"/>
            <a:ext cx="5542915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交互设计师/原型设计师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界面设计师/视觉设计师</a:t>
            </a:r>
            <a:r>
              <a:rPr lang="zh-CN" altLang="en-US" sz="2400" dirty="0">
                <a:sym typeface="+mn-ea"/>
              </a:rPr>
              <a:t>            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前端开发工程师</a:t>
            </a:r>
            <a:endParaRPr lang="zh-CN" altLang="en-US" sz="2400" dirty="0"/>
          </a:p>
          <a:p>
            <a:endParaRPr lang="zh-CN" altLang="en-US" sz="2400" dirty="0">
              <a:solidFill>
                <a:schemeClr val="bg1"/>
              </a:solidFill>
              <a:latin typeface="LS" panose="02000303000000000000" pitchFamily="50" charset="0"/>
            </a:endParaRPr>
          </a:p>
        </p:txBody>
      </p:sp>
      <p:pic>
        <p:nvPicPr>
          <p:cNvPr id="9220" name="图片 9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70" y="4756150"/>
            <a:ext cx="6057900" cy="1939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4014</Words>
  <Application>WPS 演示</Application>
  <PresentationFormat>宽屏</PresentationFormat>
  <Paragraphs>379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 </vt:lpstr>
      <vt:lpstr>宋体 </vt:lpstr>
      <vt:lpstr>华文琥珀</vt:lpstr>
      <vt:lpstr>微软雅黑</vt:lpstr>
      <vt:lpstr>楷体</vt:lpstr>
      <vt:lpstr>Calibri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蒋威</dc:creator>
  <cp:lastModifiedBy>entor</cp:lastModifiedBy>
  <cp:revision>161</cp:revision>
  <dcterms:created xsi:type="dcterms:W3CDTF">2015-03-28T10:28:00Z</dcterms:created>
  <dcterms:modified xsi:type="dcterms:W3CDTF">2019-09-26T10:01:41Z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